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3"/>
  </p:notesMasterIdLst>
  <p:handoutMasterIdLst>
    <p:handoutMasterId r:id="rId24"/>
  </p:handoutMasterIdLst>
  <p:sldIdLst>
    <p:sldId id="403" r:id="rId2"/>
    <p:sldId id="406" r:id="rId3"/>
    <p:sldId id="407" r:id="rId4"/>
    <p:sldId id="431" r:id="rId5"/>
    <p:sldId id="429" r:id="rId6"/>
    <p:sldId id="425" r:id="rId7"/>
    <p:sldId id="411" r:id="rId8"/>
    <p:sldId id="405" r:id="rId9"/>
    <p:sldId id="432" r:id="rId10"/>
    <p:sldId id="433" r:id="rId11"/>
    <p:sldId id="356" r:id="rId12"/>
    <p:sldId id="412" r:id="rId13"/>
    <p:sldId id="413" r:id="rId14"/>
    <p:sldId id="418" r:id="rId15"/>
    <p:sldId id="419" r:id="rId16"/>
    <p:sldId id="404" r:id="rId17"/>
    <p:sldId id="420" r:id="rId18"/>
    <p:sldId id="417" r:id="rId19"/>
    <p:sldId id="416" r:id="rId20"/>
    <p:sldId id="415" r:id="rId21"/>
    <p:sldId id="391" r:id="rId22"/>
  </p:sldIdLst>
  <p:sldSz cx="9144000" cy="6858000" type="screen4x3"/>
  <p:notesSz cx="6858000" cy="91440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itza Tomova" initials="E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3333CC"/>
    <a:srgbClr val="666699"/>
    <a:srgbClr val="333333"/>
    <a:srgbClr val="0033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5" autoAdjust="0"/>
    <p:restoredTop sz="95262" autoAdjust="0"/>
  </p:normalViewPr>
  <p:slideViewPr>
    <p:cSldViewPr>
      <p:cViewPr varScale="1">
        <p:scale>
          <a:sx n="105" d="100"/>
          <a:sy n="105" d="100"/>
        </p:scale>
        <p:origin x="3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92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E5E4DB7-8442-4014-A405-0E93998EA32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4233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2150" y="43561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B63B242-671F-4338-8EC8-EE4290B1A82A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3507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3B242-671F-4338-8EC8-EE4290B1A82A}" type="slidenum">
              <a:rPr lang="bg-BG" smtClean="0"/>
              <a:pPr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2426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0" y="0"/>
            <a:ext cx="8458200" cy="5943600"/>
            <a:chOff x="0" y="0"/>
            <a:chExt cx="5328" cy="3744"/>
          </a:xfrm>
        </p:grpSpPr>
        <p:sp>
          <p:nvSpPr>
            <p:cNvPr id="24579" name="Freeform 3"/>
            <p:cNvSpPr>
              <a:spLocks/>
            </p:cNvSpPr>
            <p:nvPr/>
          </p:nvSpPr>
          <p:spPr bwMode="hidden">
            <a:xfrm>
              <a:off x="0" y="1440"/>
              <a:ext cx="5155" cy="2304"/>
            </a:xfrm>
            <a:custGeom>
              <a:avLst/>
              <a:gdLst>
                <a:gd name="T0" fmla="*/ 5154 w 5155"/>
                <a:gd name="T1" fmla="*/ 1769 h 2304"/>
                <a:gd name="T2" fmla="*/ 0 w 5155"/>
                <a:gd name="T3" fmla="*/ 2304 h 2304"/>
                <a:gd name="T4" fmla="*/ 0 w 5155"/>
                <a:gd name="T5" fmla="*/ 1252 h 2304"/>
                <a:gd name="T6" fmla="*/ 5155 w 5155"/>
                <a:gd name="T7" fmla="*/ 0 h 2304"/>
                <a:gd name="T8" fmla="*/ 5155 w 5155"/>
                <a:gd name="T9" fmla="*/ 1416 h 2304"/>
                <a:gd name="T10" fmla="*/ 5154 w 5155"/>
                <a:gd name="T11" fmla="*/ 1769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5" h="2304">
                  <a:moveTo>
                    <a:pt x="5154" y="1769"/>
                  </a:moveTo>
                  <a:lnTo>
                    <a:pt x="0" y="2304"/>
                  </a:lnTo>
                  <a:lnTo>
                    <a:pt x="0" y="1252"/>
                  </a:lnTo>
                  <a:lnTo>
                    <a:pt x="5155" y="0"/>
                  </a:lnTo>
                  <a:lnTo>
                    <a:pt x="5155" y="1416"/>
                  </a:lnTo>
                  <a:lnTo>
                    <a:pt x="5154" y="176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  <p:sp>
          <p:nvSpPr>
            <p:cNvPr id="24580" name="Freeform 4"/>
            <p:cNvSpPr>
              <a:spLocks/>
            </p:cNvSpPr>
            <p:nvPr/>
          </p:nvSpPr>
          <p:spPr bwMode="hidden">
            <a:xfrm>
              <a:off x="0" y="0"/>
              <a:ext cx="5328" cy="3689"/>
            </a:xfrm>
            <a:custGeom>
              <a:avLst/>
              <a:gdLst>
                <a:gd name="T0" fmla="*/ 5311 w 5328"/>
                <a:gd name="T1" fmla="*/ 3209 h 3689"/>
                <a:gd name="T2" fmla="*/ 0 w 5328"/>
                <a:gd name="T3" fmla="*/ 3689 h 3689"/>
                <a:gd name="T4" fmla="*/ 0 w 5328"/>
                <a:gd name="T5" fmla="*/ 9 h 3689"/>
                <a:gd name="T6" fmla="*/ 5328 w 5328"/>
                <a:gd name="T7" fmla="*/ 0 h 3689"/>
                <a:gd name="T8" fmla="*/ 5311 w 5328"/>
                <a:gd name="T9" fmla="*/ 3209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8" h="3689">
                  <a:moveTo>
                    <a:pt x="5311" y="3209"/>
                  </a:moveTo>
                  <a:lnTo>
                    <a:pt x="0" y="3689"/>
                  </a:lnTo>
                  <a:lnTo>
                    <a:pt x="0" y="9"/>
                  </a:lnTo>
                  <a:lnTo>
                    <a:pt x="5328" y="0"/>
                  </a:lnTo>
                  <a:lnTo>
                    <a:pt x="5311" y="3209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2458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bg-BG" noProof="0"/>
              <a:t>Click to edit Master subtitle style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1D9291B-2F75-4D45-947F-1EF2F9AF5E53}" type="slidenum">
              <a:rPr lang="bg-BG"/>
              <a:pPr/>
              <a:t>‹#›</a:t>
            </a:fld>
            <a:endParaRPr lang="bg-BG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bg-BG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1622D1-4B4D-4074-92E7-2D87CA2252D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153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666E8-23F8-4E01-B47D-AD8260717BDF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00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999D1-F9A4-4778-B8C7-0170286633BE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181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61F63-30F6-4656-B1DF-C727E29C4C9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7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55A98-07B2-4777-A1FF-9B8634CEC671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652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1324F-748D-49BA-A0B3-2B19D61276AC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12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E74DF1-95FD-4233-989A-E947752D8EA5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538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D6DC90-EC19-4549-80CF-97CE8607858B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405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0C64C0-C293-4FA6-9462-58CAB1D21A23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463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CCC71-350A-4C05-9B69-110B539A962F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480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0" y="0"/>
            <a:ext cx="7242175" cy="1981200"/>
            <a:chOff x="0" y="0"/>
            <a:chExt cx="4562" cy="1248"/>
          </a:xfrm>
        </p:grpSpPr>
        <p:sp>
          <p:nvSpPr>
            <p:cNvPr id="23555" name="Freeform 3"/>
            <p:cNvSpPr>
              <a:spLocks/>
            </p:cNvSpPr>
            <p:nvPr/>
          </p:nvSpPr>
          <p:spPr bwMode="hidden">
            <a:xfrm>
              <a:off x="0" y="583"/>
              <a:ext cx="4487" cy="665"/>
            </a:xfrm>
            <a:custGeom>
              <a:avLst/>
              <a:gdLst>
                <a:gd name="T0" fmla="*/ 4800 w 4806"/>
                <a:gd name="T1" fmla="*/ 299 h 665"/>
                <a:gd name="T2" fmla="*/ 0 w 4806"/>
                <a:gd name="T3" fmla="*/ 665 h 665"/>
                <a:gd name="T4" fmla="*/ 0 w 4806"/>
                <a:gd name="T5" fmla="*/ 0 h 665"/>
                <a:gd name="T6" fmla="*/ 4806 w 4806"/>
                <a:gd name="T7" fmla="*/ 1 h 665"/>
                <a:gd name="T8" fmla="*/ 4800 w 4806"/>
                <a:gd name="T9" fmla="*/ 153 h 665"/>
                <a:gd name="T10" fmla="*/ 4800 w 4806"/>
                <a:gd name="T11" fmla="*/ 29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6" h="665">
                  <a:moveTo>
                    <a:pt x="4800" y="299"/>
                  </a:moveTo>
                  <a:lnTo>
                    <a:pt x="0" y="665"/>
                  </a:lnTo>
                  <a:lnTo>
                    <a:pt x="0" y="0"/>
                  </a:lnTo>
                  <a:lnTo>
                    <a:pt x="4806" y="1"/>
                  </a:lnTo>
                  <a:lnTo>
                    <a:pt x="4800" y="153"/>
                  </a:lnTo>
                  <a:lnTo>
                    <a:pt x="4800" y="29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  <p:sp>
          <p:nvSpPr>
            <p:cNvPr id="23556" name="Freeform 4"/>
            <p:cNvSpPr>
              <a:spLocks/>
            </p:cNvSpPr>
            <p:nvPr/>
          </p:nvSpPr>
          <p:spPr bwMode="hidden">
            <a:xfrm>
              <a:off x="0" y="0"/>
              <a:ext cx="4562" cy="1199"/>
            </a:xfrm>
            <a:custGeom>
              <a:avLst/>
              <a:gdLst>
                <a:gd name="T0" fmla="*/ 4560 w 4562"/>
                <a:gd name="T1" fmla="*/ 932 h 1199"/>
                <a:gd name="T2" fmla="*/ 0 w 4562"/>
                <a:gd name="T3" fmla="*/ 1199 h 1199"/>
                <a:gd name="T4" fmla="*/ 0 w 4562"/>
                <a:gd name="T5" fmla="*/ 0 h 1199"/>
                <a:gd name="T6" fmla="*/ 4562 w 4562"/>
                <a:gd name="T7" fmla="*/ 0 h 1199"/>
                <a:gd name="T8" fmla="*/ 4560 w 4562"/>
                <a:gd name="T9" fmla="*/ 932 h 1199"/>
                <a:gd name="T10" fmla="*/ 4560 w 4562"/>
                <a:gd name="T11" fmla="*/ 93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2" h="1199">
                  <a:moveTo>
                    <a:pt x="4560" y="932"/>
                  </a:moveTo>
                  <a:lnTo>
                    <a:pt x="0" y="1199"/>
                  </a:lnTo>
                  <a:lnTo>
                    <a:pt x="0" y="0"/>
                  </a:lnTo>
                  <a:lnTo>
                    <a:pt x="4562" y="0"/>
                  </a:lnTo>
                  <a:lnTo>
                    <a:pt x="4560" y="932"/>
                  </a:lnTo>
                  <a:lnTo>
                    <a:pt x="4560" y="93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title style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2356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98E4E3A-3C7C-4215-A500-BD683819AF90}" type="slidenum">
              <a:rPr lang="bg-BG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346200" indent="-23813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1730375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31.wmf"/><Relationship Id="rId3" Type="http://schemas.openxmlformats.org/officeDocument/2006/relationships/image" Target="../media/image33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3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329510" cy="654032"/>
          </a:xfrm>
        </p:spPr>
        <p:txBody>
          <a:bodyPr/>
          <a:lstStyle/>
          <a:p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Технически Университет – София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Машиностроителен факултет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bg-BG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571612"/>
            <a:ext cx="7615262" cy="4495800"/>
          </a:xfrm>
        </p:spPr>
        <p:txBody>
          <a:bodyPr/>
          <a:lstStyle/>
          <a:p>
            <a:pPr algn="ctr">
              <a:buNone/>
            </a:pPr>
            <a:endParaRPr lang="bg-BG" sz="4000" dirty="0">
              <a:solidFill>
                <a:srgbClr val="33339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bg-BG" sz="40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Сили на триене в кинематичните </a:t>
            </a:r>
            <a:r>
              <a:rPr lang="bg-BG" sz="4000" dirty="0" err="1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двоици</a:t>
            </a:r>
            <a:r>
              <a:rPr lang="bg-BG" sz="40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357166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00D7F7-B0F7-4165-BA02-5369FE9C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68288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Сили на триене при плъзгаща двоица</a:t>
            </a:r>
            <a:br>
              <a:rPr lang="bg-BG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585F53-73CB-461B-8FEF-3753FD2E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10</a:t>
            </a:fld>
            <a:endParaRPr lang="bg-BG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BE31132-C584-4CC6-8FAF-0E77ABF5E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1" y="530540"/>
            <a:ext cx="3384377" cy="328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1E6847-B2A6-4AE8-8BF8-FFCA1A4F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604" y="3933056"/>
            <a:ext cx="355239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2EA49E27-0707-4B0A-9D2D-661FDFD7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72" y="763117"/>
            <a:ext cx="2964936" cy="571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0952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3645001" y="119681"/>
            <a:ext cx="5029545" cy="573005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Сили на триене при плъзгаща двоица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54449"/>
            <a:ext cx="3848899" cy="3565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D112F6-6EE5-4685-9C9E-36AF7E65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276872"/>
            <a:ext cx="3953485" cy="4073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89EF574-7AE2-47E4-9B79-2D1DD0FD5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1408" y="3140978"/>
            <a:ext cx="5956348" cy="3721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AE94E7-31A0-4939-A234-BC3039CD3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1451608"/>
            <a:ext cx="2880320" cy="6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214290"/>
            <a:ext cx="8205094" cy="500066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триене при плъзгаща двоица</a:t>
            </a:r>
            <a:endParaRPr lang="bg-BG" sz="2200" dirty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142844" y="857232"/>
            <a:ext cx="8811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Триенето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възниква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преди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всичко</a:t>
            </a:r>
            <a:r>
              <a:rPr lang="ru-RU" dirty="0">
                <a:latin typeface="Arial" pitchFamily="34" charset="0"/>
              </a:rPr>
              <a:t> от </a:t>
            </a:r>
            <a:r>
              <a:rPr lang="ru-RU" dirty="0" err="1">
                <a:latin typeface="Arial" pitchFamily="34" charset="0"/>
              </a:rPr>
              <a:t>механичното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зацепване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грапавините</a:t>
            </a:r>
            <a:r>
              <a:rPr lang="ru-RU" dirty="0">
                <a:latin typeface="Arial" pitchFamily="34" charset="0"/>
              </a:rPr>
              <a:t>, </a:t>
            </a:r>
            <a:r>
              <a:rPr lang="ru-RU" dirty="0" err="1">
                <a:latin typeface="Arial" pitchFamily="34" charset="0"/>
              </a:rPr>
              <a:t>еластично-пластичните</a:t>
            </a:r>
            <a:r>
              <a:rPr lang="ru-RU" dirty="0">
                <a:latin typeface="Arial" pitchFamily="34" charset="0"/>
              </a:rPr>
              <a:t> им деформации и </a:t>
            </a:r>
            <a:r>
              <a:rPr lang="ru-RU" dirty="0" err="1">
                <a:latin typeface="Arial" pitchFamily="34" charset="0"/>
              </a:rPr>
              <a:t>молекулярното</a:t>
            </a:r>
            <a:r>
              <a:rPr lang="ru-RU" dirty="0">
                <a:latin typeface="Arial" pitchFamily="34" charset="0"/>
              </a:rPr>
              <a:t> взаимодействие на </a:t>
            </a:r>
            <a:r>
              <a:rPr lang="ru-RU" dirty="0" err="1">
                <a:latin typeface="Arial" pitchFamily="34" charset="0"/>
              </a:rPr>
              <a:t>контактуващите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елементи</a:t>
            </a:r>
            <a:r>
              <a:rPr lang="ru-RU" dirty="0">
                <a:latin typeface="Arial" pitchFamily="34" charset="0"/>
              </a:rPr>
              <a:t>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214282" y="2143116"/>
            <a:ext cx="8739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Основни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 закономерности, </a:t>
            </a:r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свързани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със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сухото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триене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 при </a:t>
            </a:r>
            <a:r>
              <a:rPr lang="ru-RU" b="1" dirty="0" err="1">
                <a:solidFill>
                  <a:srgbClr val="333399"/>
                </a:solidFill>
                <a:latin typeface="Arial" pitchFamily="34" charset="0"/>
              </a:rPr>
              <a:t>плъзгане</a:t>
            </a:r>
            <a:endParaRPr lang="bg-BG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357158" y="2786058"/>
            <a:ext cx="8705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триене</a:t>
            </a:r>
            <a:r>
              <a:rPr lang="ru-RU" dirty="0">
                <a:latin typeface="Arial" pitchFamily="34" charset="0"/>
              </a:rPr>
              <a:t> между две тела е </a:t>
            </a:r>
            <a:r>
              <a:rPr lang="ru-RU" dirty="0" err="1">
                <a:latin typeface="Arial" pitchFamily="34" charset="0"/>
              </a:rPr>
              <a:t>пропорционална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нормалния</a:t>
            </a:r>
            <a:r>
              <a:rPr lang="ru-RU" dirty="0">
                <a:latin typeface="Arial" pitchFamily="34" charset="0"/>
              </a:rPr>
              <a:t> им натиск (сила). </a:t>
            </a:r>
            <a:r>
              <a:rPr lang="ru-RU" dirty="0" err="1">
                <a:latin typeface="Arial" pitchFamily="34" charset="0"/>
              </a:rPr>
              <a:t>Коефициентът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пропорционалност</a:t>
            </a:r>
            <a:r>
              <a:rPr lang="ru-RU" dirty="0">
                <a:latin typeface="Arial" pitchFamily="34" charset="0"/>
              </a:rPr>
              <a:t>, наречен </a:t>
            </a:r>
            <a:r>
              <a:rPr lang="ru-RU" dirty="0" err="1">
                <a:latin typeface="Arial" pitchFamily="34" charset="0"/>
              </a:rPr>
              <a:t>коефициент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триене</a:t>
            </a:r>
            <a:r>
              <a:rPr lang="ru-RU" dirty="0">
                <a:latin typeface="Arial" pitchFamily="34" charset="0"/>
              </a:rPr>
              <a:t>, е постоянен в </a:t>
            </a:r>
            <a:r>
              <a:rPr lang="ru-RU" dirty="0" err="1">
                <a:latin typeface="Arial" pitchFamily="34" charset="0"/>
              </a:rPr>
              <a:t>определени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интервали</a:t>
            </a:r>
            <a:r>
              <a:rPr lang="ru-RU" dirty="0">
                <a:latin typeface="Arial" pitchFamily="34" charset="0"/>
              </a:rPr>
              <a:t> на изменение </a:t>
            </a:r>
            <a:r>
              <a:rPr lang="ru-RU" dirty="0" err="1">
                <a:latin typeface="Arial" pitchFamily="34" charset="0"/>
              </a:rPr>
              <a:t>съответно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относителната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скорост</a:t>
            </a:r>
            <a:r>
              <a:rPr lang="ru-RU" dirty="0">
                <a:latin typeface="Arial" pitchFamily="34" charset="0"/>
              </a:rPr>
              <a:t> между </a:t>
            </a:r>
            <a:r>
              <a:rPr lang="ru-RU" dirty="0" err="1">
                <a:latin typeface="Arial" pitchFamily="34" charset="0"/>
              </a:rPr>
              <a:t>телата</a:t>
            </a:r>
            <a:r>
              <a:rPr lang="ru-RU" dirty="0">
                <a:latin typeface="Arial" pitchFamily="34" charset="0"/>
              </a:rPr>
              <a:t> и на </a:t>
            </a:r>
            <a:r>
              <a:rPr lang="ru-RU" dirty="0" err="1">
                <a:latin typeface="Arial" pitchFamily="34" charset="0"/>
              </a:rPr>
              <a:t>нормалния</a:t>
            </a:r>
            <a:r>
              <a:rPr lang="ru-RU" dirty="0">
                <a:latin typeface="Arial" pitchFamily="34" charset="0"/>
              </a:rPr>
              <a:t> им натиск.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285720" y="4071942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на триене действа в допирната повърхнина на телата в посока </a:t>
            </a:r>
            <a:r>
              <a:rPr lang="ru-RU" b="1" dirty="0">
                <a:solidFill>
                  <a:srgbClr val="333399"/>
                </a:solidFill>
                <a:latin typeface="Arial" pitchFamily="34" charset="0"/>
              </a:rPr>
              <a:t>обратна</a:t>
            </a:r>
            <a:r>
              <a:rPr lang="ru-RU" b="1" dirty="0">
                <a:latin typeface="Arial" pitchFamily="34" charset="0"/>
              </a:rPr>
              <a:t> </a:t>
            </a:r>
            <a:r>
              <a:rPr lang="ru-RU" dirty="0">
                <a:latin typeface="Arial" pitchFamily="34" charset="0"/>
              </a:rPr>
              <a:t>на относителната им скорост.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7" name="Правоъгълник 6"/>
          <p:cNvSpPr/>
          <p:nvPr/>
        </p:nvSpPr>
        <p:spPr>
          <a:xfrm>
            <a:off x="285720" y="4929198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/>
              <a:t>  </a:t>
            </a:r>
            <a:r>
              <a:rPr lang="ru-RU" dirty="0" err="1"/>
              <a:t>Силата</a:t>
            </a:r>
            <a:r>
              <a:rPr lang="ru-RU" dirty="0"/>
              <a:t> на </a:t>
            </a:r>
            <a:r>
              <a:rPr lang="ru-RU" dirty="0" err="1"/>
              <a:t>триене</a:t>
            </a:r>
            <a:r>
              <a:rPr lang="ru-RU" dirty="0"/>
              <a:t> в </a:t>
            </a:r>
            <a:r>
              <a:rPr lang="ru-RU" dirty="0" err="1"/>
              <a:t>началния</a:t>
            </a:r>
            <a:r>
              <a:rPr lang="ru-RU" dirty="0"/>
              <a:t> момент на </a:t>
            </a:r>
            <a:r>
              <a:rPr lang="ru-RU" dirty="0" err="1"/>
              <a:t>потегляне</a:t>
            </a:r>
            <a:r>
              <a:rPr lang="ru-RU" dirty="0"/>
              <a:t> (сила на </a:t>
            </a:r>
            <a:r>
              <a:rPr lang="ru-RU" dirty="0" err="1"/>
              <a:t>триене</a:t>
            </a:r>
            <a:r>
              <a:rPr lang="ru-RU" dirty="0"/>
              <a:t> при покой) е </a:t>
            </a:r>
            <a:r>
              <a:rPr lang="ru-RU" dirty="0" err="1"/>
              <a:t>по-голяма</a:t>
            </a:r>
            <a:r>
              <a:rPr lang="ru-RU" dirty="0"/>
              <a:t> от </a:t>
            </a:r>
            <a:r>
              <a:rPr lang="ru-RU" dirty="0" err="1"/>
              <a:t>тази</a:t>
            </a:r>
            <a:r>
              <a:rPr lang="ru-RU" dirty="0"/>
              <a:t> при движение.</a:t>
            </a:r>
            <a:endParaRPr lang="bg-BG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285720" y="5786454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/>
              <a:t>  </a:t>
            </a:r>
            <a:r>
              <a:rPr lang="ru-RU" dirty="0" err="1"/>
              <a:t>Силата</a:t>
            </a:r>
            <a:r>
              <a:rPr lang="ru-RU" dirty="0"/>
              <a:t> на </a:t>
            </a:r>
            <a:r>
              <a:rPr lang="ru-RU" dirty="0" err="1"/>
              <a:t>триене</a:t>
            </a:r>
            <a:r>
              <a:rPr lang="ru-RU" dirty="0"/>
              <a:t> </a:t>
            </a:r>
            <a:r>
              <a:rPr lang="ru-RU" dirty="0" err="1"/>
              <a:t>зависи</a:t>
            </a:r>
            <a:r>
              <a:rPr lang="ru-RU" dirty="0"/>
              <a:t> от </a:t>
            </a:r>
            <a:r>
              <a:rPr lang="ru-RU" dirty="0" err="1"/>
              <a:t>материалите</a:t>
            </a:r>
            <a:r>
              <a:rPr lang="ru-RU" dirty="0"/>
              <a:t> на </a:t>
            </a:r>
            <a:r>
              <a:rPr lang="ru-RU" dirty="0" err="1"/>
              <a:t>допиращите</a:t>
            </a:r>
            <a:r>
              <a:rPr lang="ru-RU" dirty="0"/>
              <a:t> се тела (</a:t>
            </a:r>
            <a:r>
              <a:rPr lang="ru-RU" dirty="0" err="1"/>
              <a:t>молекулярните</a:t>
            </a:r>
            <a:r>
              <a:rPr lang="ru-RU" dirty="0"/>
              <a:t> </a:t>
            </a:r>
            <a:r>
              <a:rPr lang="ru-RU" dirty="0" err="1"/>
              <a:t>сили</a:t>
            </a:r>
            <a:r>
              <a:rPr lang="ru-RU" dirty="0"/>
              <a:t>) и </a:t>
            </a:r>
            <a:r>
              <a:rPr lang="ru-RU" dirty="0" err="1"/>
              <a:t>тяхната</a:t>
            </a:r>
            <a:r>
              <a:rPr lang="ru-RU" dirty="0"/>
              <a:t> </a:t>
            </a:r>
            <a:r>
              <a:rPr lang="ru-RU" dirty="0" err="1"/>
              <a:t>твърдост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4464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428596" y="214290"/>
            <a:ext cx="8205094" cy="500066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триене при плъзгаща двоица</a:t>
            </a:r>
          </a:p>
        </p:txBody>
      </p:sp>
      <p:sp>
        <p:nvSpPr>
          <p:cNvPr id="3" name="Правоъгълник 2"/>
          <p:cNvSpPr/>
          <p:nvPr/>
        </p:nvSpPr>
        <p:spPr>
          <a:xfrm>
            <a:off x="285720" y="785794"/>
            <a:ext cx="8858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триене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зависи</a:t>
            </a:r>
            <a:r>
              <a:rPr lang="ru-RU" dirty="0">
                <a:latin typeface="Arial" pitchFamily="34" charset="0"/>
              </a:rPr>
              <a:t> от </a:t>
            </a:r>
            <a:r>
              <a:rPr lang="ru-RU" dirty="0" err="1">
                <a:latin typeface="Arial" pitchFamily="34" charset="0"/>
              </a:rPr>
              <a:t>грапавостта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допиращите</a:t>
            </a:r>
            <a:r>
              <a:rPr lang="ru-RU" dirty="0">
                <a:latin typeface="Arial" pitchFamily="34" charset="0"/>
              </a:rPr>
              <a:t> се </a:t>
            </a:r>
            <a:r>
              <a:rPr lang="ru-RU" dirty="0" err="1">
                <a:latin typeface="Arial" pitchFamily="34" charset="0"/>
              </a:rPr>
              <a:t>повърхнини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телата</a:t>
            </a:r>
            <a:r>
              <a:rPr lang="ru-RU" dirty="0">
                <a:latin typeface="Arial" pitchFamily="34" charset="0"/>
              </a:rPr>
              <a:t>, </a:t>
            </a:r>
            <a:r>
              <a:rPr lang="ru-RU" dirty="0" err="1">
                <a:latin typeface="Arial" pitchFamily="34" charset="0"/>
              </a:rPr>
              <a:t>както</a:t>
            </a:r>
            <a:r>
              <a:rPr lang="ru-RU" dirty="0">
                <a:latin typeface="Arial" pitchFamily="34" charset="0"/>
              </a:rPr>
              <a:t> и от </a:t>
            </a:r>
            <a:r>
              <a:rPr lang="ru-RU" dirty="0" err="1">
                <a:latin typeface="Arial" pitchFamily="34" charset="0"/>
              </a:rPr>
              <a:t>относителното</a:t>
            </a:r>
            <a:r>
              <a:rPr lang="ru-RU" dirty="0">
                <a:latin typeface="Arial" pitchFamily="34" charset="0"/>
              </a:rPr>
              <a:t> движение между </a:t>
            </a:r>
            <a:r>
              <a:rPr lang="ru-RU" dirty="0" err="1">
                <a:latin typeface="Arial" pitchFamily="34" charset="0"/>
              </a:rPr>
              <a:t>телата</a:t>
            </a:r>
            <a:r>
              <a:rPr lang="ru-RU" dirty="0">
                <a:latin typeface="Arial" pitchFamily="34" charset="0"/>
              </a:rPr>
              <a:t>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357158" y="4357694"/>
            <a:ext cx="8786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триене</a:t>
            </a:r>
            <a:r>
              <a:rPr lang="ru-RU" dirty="0">
                <a:latin typeface="Arial" pitchFamily="34" charset="0"/>
              </a:rPr>
              <a:t> почти не </a:t>
            </a:r>
            <a:r>
              <a:rPr lang="ru-RU" dirty="0" err="1">
                <a:latin typeface="Arial" pitchFamily="34" charset="0"/>
              </a:rPr>
              <a:t>зависи</a:t>
            </a:r>
            <a:r>
              <a:rPr lang="ru-RU" dirty="0">
                <a:latin typeface="Arial" pitchFamily="34" charset="0"/>
              </a:rPr>
              <a:t> от размерите на </a:t>
            </a:r>
            <a:r>
              <a:rPr lang="ru-RU" dirty="0" err="1">
                <a:latin typeface="Arial" pitchFamily="34" charset="0"/>
              </a:rPr>
              <a:t>триещите</a:t>
            </a:r>
            <a:r>
              <a:rPr lang="ru-RU" dirty="0">
                <a:latin typeface="Arial" pitchFamily="34" charset="0"/>
              </a:rPr>
              <a:t> се </a:t>
            </a:r>
            <a:r>
              <a:rPr lang="ru-RU" dirty="0" err="1">
                <a:latin typeface="Arial" pitchFamily="34" charset="0"/>
              </a:rPr>
              <a:t>повърхности</a:t>
            </a:r>
            <a:r>
              <a:rPr lang="ru-RU" dirty="0">
                <a:latin typeface="Arial" pitchFamily="34" charset="0"/>
              </a:rPr>
              <a:t>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357158" y="5000636"/>
            <a:ext cx="8506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333399"/>
              </a:buClr>
              <a:buSzPct val="80000"/>
              <a:buFont typeface="Wingdings" pitchFamily="2" charset="2"/>
              <a:buChar char="Ø"/>
            </a:pPr>
            <a:r>
              <a:rPr lang="ru-RU" dirty="0">
                <a:latin typeface="Arial" pitchFamily="34" charset="0"/>
              </a:rPr>
              <a:t> 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триене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незначително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намалява</a:t>
            </a:r>
            <a:r>
              <a:rPr lang="ru-RU" dirty="0">
                <a:latin typeface="Arial" pitchFamily="34" charset="0"/>
              </a:rPr>
              <a:t> с </a:t>
            </a:r>
            <a:r>
              <a:rPr lang="ru-RU" dirty="0" err="1">
                <a:latin typeface="Arial" pitchFamily="34" charset="0"/>
              </a:rPr>
              <a:t>нарастване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относителната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скорост</a:t>
            </a:r>
            <a:r>
              <a:rPr lang="ru-RU" dirty="0">
                <a:latin typeface="Arial" pitchFamily="34" charset="0"/>
              </a:rPr>
              <a:t> между </a:t>
            </a:r>
            <a:r>
              <a:rPr lang="ru-RU" dirty="0" err="1">
                <a:latin typeface="Arial" pitchFamily="34" charset="0"/>
              </a:rPr>
              <a:t>допиращите</a:t>
            </a:r>
            <a:r>
              <a:rPr lang="ru-RU" dirty="0">
                <a:latin typeface="Arial" pitchFamily="34" charset="0"/>
              </a:rPr>
              <a:t> се тела до </a:t>
            </a:r>
            <a:r>
              <a:rPr lang="ru-RU" dirty="0" err="1">
                <a:latin typeface="Arial" pitchFamily="34" charset="0"/>
              </a:rPr>
              <a:t>достигане</a:t>
            </a:r>
            <a:r>
              <a:rPr lang="ru-RU" dirty="0">
                <a:latin typeface="Arial" pitchFamily="34" charset="0"/>
              </a:rPr>
              <a:t> на постоянна </a:t>
            </a:r>
            <a:r>
              <a:rPr lang="ru-RU" dirty="0" err="1">
                <a:latin typeface="Arial" pitchFamily="34" charset="0"/>
              </a:rPr>
              <a:t>стойност</a:t>
            </a:r>
            <a:r>
              <a:rPr lang="ru-RU" dirty="0">
                <a:latin typeface="Arial" pitchFamily="34" charset="0"/>
              </a:rPr>
              <a:t>.</a:t>
            </a:r>
            <a:endParaRPr lang="bg-BG" dirty="0">
              <a:latin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70874"/>
              </p:ext>
            </p:extLst>
          </p:nvPr>
        </p:nvGraphicFramePr>
        <p:xfrm>
          <a:off x="2143108" y="5929330"/>
          <a:ext cx="1143008" cy="439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495085" imgH="190417" progId="">
                  <p:embed/>
                </p:oleObj>
              </mc:Choice>
              <mc:Fallback>
                <p:oleObj name="Equation" r:id="rId3" imgW="495085" imgH="190417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5929330"/>
                        <a:ext cx="1143008" cy="43961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248550"/>
              </p:ext>
            </p:extLst>
          </p:nvPr>
        </p:nvGraphicFramePr>
        <p:xfrm>
          <a:off x="5143504" y="5857892"/>
          <a:ext cx="2643206" cy="4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117115" imgH="203112" progId="">
                  <p:embed/>
                </p:oleObj>
              </mc:Choice>
              <mc:Fallback>
                <p:oleObj name="Equation" r:id="rId5" imgW="1117115" imgH="203112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857892"/>
                        <a:ext cx="2643206" cy="48058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21" name="Picture 5" descr="&amp;Rcy;&amp;iecy;&amp;zcy;&amp;ucy;&amp;lcy;&amp;tcy;&amp;acy;&amp;tcy; &amp;scy; &amp;icy;&amp;zcy;&amp;ocy;&amp;bcy;&amp;rcy;&amp;acy;&amp;zhcy;&amp;iecy;&amp;ncy;&amp;icy;&amp;iecy; &amp;zcy;&amp;acy; &amp;tcy;&amp;rcy;&amp;icy;&amp;iecy;&amp;ncy;&amp;iecy; &amp;icy;&amp;zcy;&amp;ocy;&amp;bcy;&amp;rcy;&amp;acy;&amp;zhcy;&amp;iecy;&amp;ncy;&amp;icy;&amp;yacy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3108" y="1500174"/>
            <a:ext cx="4786346" cy="2717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359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683568" y="27195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триене при плъзгаща двоица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7" y="693422"/>
            <a:ext cx="5038678" cy="5160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136949"/>
              </p:ext>
            </p:extLst>
          </p:nvPr>
        </p:nvGraphicFramePr>
        <p:xfrm>
          <a:off x="5728585" y="1798620"/>
          <a:ext cx="19041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761669" imgH="203112" progId="">
                  <p:embed/>
                </p:oleObj>
              </mc:Choice>
              <mc:Fallback>
                <p:oleObj name="Equation" r:id="rId4" imgW="761669" imgH="203112" progId="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585" y="1798620"/>
                        <a:ext cx="1904173" cy="50778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9489"/>
              </p:ext>
            </p:extLst>
          </p:nvPr>
        </p:nvGraphicFramePr>
        <p:xfrm>
          <a:off x="5710836" y="2552047"/>
          <a:ext cx="1808965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723586" imgH="203112" progId="">
                  <p:embed/>
                </p:oleObj>
              </mc:Choice>
              <mc:Fallback>
                <p:oleObj name="Equation" r:id="rId6" imgW="723586" imgH="203112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836" y="2552047"/>
                        <a:ext cx="1808965" cy="50778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650490"/>
              </p:ext>
            </p:extLst>
          </p:nvPr>
        </p:nvGraphicFramePr>
        <p:xfrm>
          <a:off x="5728585" y="4139991"/>
          <a:ext cx="2316745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926698" imgH="203112" progId="">
                  <p:embed/>
                </p:oleObj>
              </mc:Choice>
              <mc:Fallback>
                <p:oleObj name="Equation" r:id="rId8" imgW="926698" imgH="203112" progId="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585" y="4139991"/>
                        <a:ext cx="2316745" cy="50778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1" name="Об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44998"/>
              </p:ext>
            </p:extLst>
          </p:nvPr>
        </p:nvGraphicFramePr>
        <p:xfrm>
          <a:off x="5710836" y="4888451"/>
          <a:ext cx="2889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0" imgW="1155700" imgH="203200" progId="">
                  <p:embed/>
                </p:oleObj>
              </mc:Choice>
              <mc:Fallback>
                <p:oleObj name="Equation" r:id="rId10" imgW="1155700" imgH="20320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836" y="4888451"/>
                        <a:ext cx="2889250" cy="50800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3" name="Об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815355"/>
              </p:ext>
            </p:extLst>
          </p:nvPr>
        </p:nvGraphicFramePr>
        <p:xfrm>
          <a:off x="5728585" y="5572100"/>
          <a:ext cx="2380218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2" imgW="952087" imgH="203112" progId="">
                  <p:embed/>
                </p:oleObj>
              </mc:Choice>
              <mc:Fallback>
                <p:oleObj name="Equation" r:id="rId12" imgW="952087" imgH="203112" progId="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585" y="5572100"/>
                        <a:ext cx="2380218" cy="50778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авоъгълник 13"/>
          <p:cNvSpPr/>
          <p:nvPr/>
        </p:nvSpPr>
        <p:spPr>
          <a:xfrm>
            <a:off x="3583446" y="6142909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>
                <a:solidFill>
                  <a:srgbClr val="C00000"/>
                </a:solidFill>
                <a:latin typeface="Arial" panose="020B0604020202020204" pitchFamily="34" charset="0"/>
              </a:rPr>
              <a:t>е ъгъл на триене</a:t>
            </a:r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816151"/>
              </p:ext>
            </p:extLst>
          </p:nvPr>
        </p:nvGraphicFramePr>
        <p:xfrm>
          <a:off x="3259046" y="6149578"/>
          <a:ext cx="3175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4" imgW="126835" imgH="152202" progId="">
                  <p:embed/>
                </p:oleObj>
              </mc:Choice>
              <mc:Fallback>
                <p:oleObj name="Equation" r:id="rId14" imgW="126835" imgH="152202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046" y="6149578"/>
                        <a:ext cx="317500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E8650-F9CA-49C5-82DE-79E773906B12}"/>
              </a:ext>
            </a:extLst>
          </p:cNvPr>
          <p:cNvSpPr txBox="1"/>
          <p:nvPr/>
        </p:nvSpPr>
        <p:spPr>
          <a:xfrm>
            <a:off x="5710836" y="3269207"/>
            <a:ext cx="26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 да има движение между тела 1 и 2: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68F19E1-72D3-4959-9198-8C6EAE6C9BC8}"/>
              </a:ext>
            </a:extLst>
          </p:cNvPr>
          <p:cNvSpPr txBox="1"/>
          <p:nvPr/>
        </p:nvSpPr>
        <p:spPr>
          <a:xfrm>
            <a:off x="5519045" y="574565"/>
            <a:ext cx="288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Arial" panose="020B0604020202020204" pitchFamily="34" charset="0"/>
              </a:rPr>
              <a:t>Нека върху тяло 2 действа външна сила </a:t>
            </a:r>
            <a:r>
              <a:rPr lang="en-US" dirty="0">
                <a:latin typeface="Arial" panose="020B0604020202020204" pitchFamily="34" charset="0"/>
              </a:rPr>
              <a:t>Q, </a:t>
            </a:r>
            <a:r>
              <a:rPr lang="bg-BG" dirty="0">
                <a:latin typeface="Arial" panose="020B0604020202020204" pitchFamily="34" charset="0"/>
              </a:rPr>
              <a:t>която му придава скорост </a:t>
            </a:r>
            <a:r>
              <a:rPr lang="en-US" dirty="0">
                <a:latin typeface="Arial" panose="020B0604020202020204" pitchFamily="34" charset="0"/>
              </a:rPr>
              <a:t>V</a:t>
            </a:r>
            <a:r>
              <a:rPr lang="en-US" sz="1400" dirty="0">
                <a:latin typeface="Arial" panose="020B0604020202020204" pitchFamily="34" charset="0"/>
              </a:rPr>
              <a:t>2,1</a:t>
            </a:r>
            <a:r>
              <a:rPr lang="en-US" dirty="0">
                <a:latin typeface="Arial" panose="020B0604020202020204" pitchFamily="34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9299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500034" y="285728"/>
            <a:ext cx="8205094" cy="500066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триене при плъзгаща двоица</a:t>
            </a:r>
          </a:p>
        </p:txBody>
      </p:sp>
      <p:sp>
        <p:nvSpPr>
          <p:cNvPr id="3" name="Правоъгълник 2"/>
          <p:cNvSpPr/>
          <p:nvPr/>
        </p:nvSpPr>
        <p:spPr>
          <a:xfrm>
            <a:off x="611560" y="1008069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latin typeface="Arial" pitchFamily="34" charset="0"/>
              </a:rPr>
              <a:t>При                настъпва   явлението  заклинване</a:t>
            </a:r>
          </a:p>
        </p:txBody>
      </p:sp>
      <p:graphicFrame>
        <p:nvGraphicFramePr>
          <p:cNvPr id="4" name="Об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983354"/>
              </p:ext>
            </p:extLst>
          </p:nvPr>
        </p:nvGraphicFramePr>
        <p:xfrm>
          <a:off x="1214414" y="1000108"/>
          <a:ext cx="8572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342603" imgH="177646" progId="">
                  <p:embed/>
                </p:oleObj>
              </mc:Choice>
              <mc:Fallback>
                <p:oleObj name="Equation" r:id="rId3" imgW="342603" imgH="177646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000108"/>
                        <a:ext cx="85725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Картина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5635691" cy="4660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авоъгълник 5"/>
          <p:cNvSpPr/>
          <p:nvPr/>
        </p:nvSpPr>
        <p:spPr>
          <a:xfrm>
            <a:off x="6146877" y="1377401"/>
            <a:ext cx="29971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itchFamily="34" charset="0"/>
              </a:rPr>
              <a:t>Звената</a:t>
            </a:r>
            <a:r>
              <a:rPr lang="ru-RU" dirty="0">
                <a:latin typeface="Arial" pitchFamily="34" charset="0"/>
              </a:rPr>
              <a:t> 1 и 2 </a:t>
            </a:r>
            <a:r>
              <a:rPr lang="ru-RU" dirty="0" err="1">
                <a:latin typeface="Arial" pitchFamily="34" charset="0"/>
              </a:rPr>
              <a:t>образуват</a:t>
            </a:r>
            <a:r>
              <a:rPr lang="ru-RU" dirty="0">
                <a:latin typeface="Arial" pitchFamily="34" charset="0"/>
              </a:rPr>
              <a:t> равнинна</a:t>
            </a:r>
            <a:r>
              <a:rPr lang="en-US" dirty="0">
                <a:latin typeface="Arial" pitchFamily="34" charset="0"/>
              </a:rPr>
              <a:t> </a:t>
            </a:r>
            <a:r>
              <a:rPr lang="ru-RU" dirty="0">
                <a:latin typeface="Arial" pitchFamily="34" charset="0"/>
              </a:rPr>
              <a:t>двоица, при </a:t>
            </a:r>
            <a:r>
              <a:rPr lang="ru-RU" dirty="0" err="1">
                <a:latin typeface="Arial" pitchFamily="34" charset="0"/>
              </a:rPr>
              <a:t>която</a:t>
            </a:r>
            <a:r>
              <a:rPr lang="ru-RU" dirty="0">
                <a:latin typeface="Arial" pitchFamily="34" charset="0"/>
              </a:rPr>
              <a:t> е </a:t>
            </a:r>
            <a:r>
              <a:rPr lang="ru-RU" dirty="0" err="1">
                <a:latin typeface="Arial" pitchFamily="34" charset="0"/>
              </a:rPr>
              <a:t>възможно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относителното</a:t>
            </a:r>
            <a:r>
              <a:rPr lang="ru-RU" dirty="0">
                <a:latin typeface="Arial" pitchFamily="34" charset="0"/>
              </a:rPr>
              <a:t> им движение в </a:t>
            </a:r>
            <a:r>
              <a:rPr lang="ru-RU" dirty="0" err="1">
                <a:latin typeface="Arial" pitchFamily="34" charset="0"/>
              </a:rPr>
              <a:t>произволно</a:t>
            </a:r>
            <a:r>
              <a:rPr lang="ru-RU" dirty="0">
                <a:latin typeface="Arial" pitchFamily="34" charset="0"/>
              </a:rPr>
              <a:t> направление по </a:t>
            </a:r>
            <a:r>
              <a:rPr lang="ru-RU" dirty="0" err="1">
                <a:latin typeface="Arial" pitchFamily="34" charset="0"/>
              </a:rPr>
              <a:t>равнината</a:t>
            </a:r>
            <a:r>
              <a:rPr lang="ru-RU" dirty="0">
                <a:latin typeface="Arial" pitchFamily="34" charset="0"/>
              </a:rPr>
              <a:t> на </a:t>
            </a:r>
            <a:r>
              <a:rPr lang="ru-RU" dirty="0" err="1">
                <a:latin typeface="Arial" pitchFamily="34" charset="0"/>
              </a:rPr>
              <a:t>допиране</a:t>
            </a:r>
            <a:r>
              <a:rPr lang="ru-RU" dirty="0">
                <a:latin typeface="Arial" pitchFamily="34" charset="0"/>
              </a:rPr>
              <a:t>.  </a:t>
            </a:r>
          </a:p>
          <a:p>
            <a:endParaRPr lang="ru-RU" dirty="0">
              <a:latin typeface="Arial" pitchFamily="34" charset="0"/>
            </a:endParaRPr>
          </a:p>
          <a:p>
            <a:pPr algn="just"/>
            <a:r>
              <a:rPr lang="ru-RU" dirty="0" err="1">
                <a:latin typeface="Arial" pitchFamily="34" charset="0"/>
              </a:rPr>
              <a:t>Условието</a:t>
            </a:r>
            <a:r>
              <a:rPr lang="ru-RU" dirty="0">
                <a:latin typeface="Arial" pitchFamily="34" charset="0"/>
              </a:rPr>
              <a:t> за </a:t>
            </a:r>
            <a:r>
              <a:rPr lang="ru-RU" dirty="0" err="1">
                <a:solidFill>
                  <a:srgbClr val="FF0000"/>
                </a:solidFill>
                <a:latin typeface="Arial" pitchFamily="34" charset="0"/>
              </a:rPr>
              <a:t>отсъствие</a:t>
            </a:r>
            <a:r>
              <a:rPr lang="ru-RU" dirty="0">
                <a:solidFill>
                  <a:srgbClr val="FF0000"/>
                </a:solidFill>
                <a:latin typeface="Arial" pitchFamily="34" charset="0"/>
              </a:rPr>
              <a:t> на </a:t>
            </a:r>
            <a:r>
              <a:rPr lang="ru-RU" dirty="0" err="1">
                <a:solidFill>
                  <a:srgbClr val="FF0000"/>
                </a:solidFill>
                <a:latin typeface="Arial" pitchFamily="34" charset="0"/>
              </a:rPr>
              <a:t>заклинване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изисква</a:t>
            </a:r>
            <a:r>
              <a:rPr lang="ru-RU" dirty="0">
                <a:latin typeface="Arial" pitchFamily="34" charset="0"/>
              </a:rPr>
              <a:t> </a:t>
            </a:r>
            <a:r>
              <a:rPr lang="ru-RU" dirty="0" err="1">
                <a:latin typeface="Arial" pitchFamily="34" charset="0"/>
              </a:rPr>
              <a:t>силата</a:t>
            </a:r>
            <a:r>
              <a:rPr lang="ru-RU" dirty="0">
                <a:latin typeface="Arial" pitchFamily="34" charset="0"/>
              </a:rPr>
              <a:t>    </a:t>
            </a:r>
            <a:r>
              <a:rPr lang="en-US" i="1" dirty="0">
                <a:latin typeface="Arial" pitchFamily="34" charset="0"/>
              </a:rPr>
              <a:t>Q</a:t>
            </a:r>
            <a:r>
              <a:rPr lang="ru-RU" dirty="0">
                <a:latin typeface="Arial" pitchFamily="34" charset="0"/>
              </a:rPr>
              <a:t>   да не лежи вътре в конуса на триене с ъгъл</a:t>
            </a:r>
            <a:r>
              <a:rPr lang="en-US" dirty="0">
                <a:latin typeface="Arial" pitchFamily="34" charset="0"/>
              </a:rPr>
              <a:t> </a:t>
            </a:r>
            <a:r>
              <a:rPr lang="el-GR" dirty="0">
                <a:latin typeface="Arial" pitchFamily="34" charset="0"/>
              </a:rPr>
              <a:t>φ</a:t>
            </a:r>
            <a:r>
              <a:rPr lang="ru-RU" dirty="0">
                <a:latin typeface="Arial" pitchFamily="34" charset="0"/>
              </a:rPr>
              <a:t>, сключен между коя да е от образуващите на конуса и оста му.</a:t>
            </a:r>
            <a:endParaRPr lang="bg-BG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54" y="277963"/>
            <a:ext cx="5760640" cy="428628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</a:t>
            </a:r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триене</a:t>
            </a: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при </a:t>
            </a:r>
            <a:r>
              <a:rPr lang="bg-BG" sz="22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въртяща двоица</a:t>
            </a: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</a:br>
            <a:endParaRPr lang="bg-BG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3858" y="2420888"/>
            <a:ext cx="5902638" cy="4176464"/>
          </a:xfrm>
        </p:spPr>
        <p:txBody>
          <a:bodyPr/>
          <a:lstStyle/>
          <a:p>
            <a:pPr algn="just"/>
            <a:r>
              <a:rPr lang="bg-BG" sz="1800" dirty="0">
                <a:latin typeface="Arial" pitchFamily="34" charset="0"/>
                <a:cs typeface="Arial" pitchFamily="34" charset="0"/>
              </a:rPr>
              <a:t>За осъществяване на относително въртеливо движение се използват въртящи </a:t>
            </a:r>
            <a:r>
              <a:rPr lang="bg-BG" sz="1800" dirty="0" err="1">
                <a:latin typeface="Arial" pitchFamily="34" charset="0"/>
                <a:cs typeface="Arial" pitchFamily="34" charset="0"/>
              </a:rPr>
              <a:t>двоици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. При тях диаметърът на отвора в едното звено е по-голям от този на цилиндричната шийка. </a:t>
            </a:r>
          </a:p>
          <a:p>
            <a:pPr algn="just"/>
            <a:endParaRPr lang="bg-BG" sz="1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bg-BG" sz="1800" dirty="0">
                <a:latin typeface="Arial" pitchFamily="34" charset="0"/>
                <a:cs typeface="Arial" pitchFamily="34" charset="0"/>
              </a:rPr>
              <a:t>Това се постига с предписване на подходяща подвижна сглобка между елементите 1 и 2 на двоицата (на лагерната връзка).</a:t>
            </a:r>
          </a:p>
          <a:p>
            <a:pPr algn="just">
              <a:buNone/>
            </a:pPr>
            <a:endParaRPr lang="bg-BG" sz="18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bg-BG" sz="1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Съпротивлението от силите на триене зависи от хлабината, от вида на материалите и състоянието на техните повърхнини и от закона за разпределение на налягането в контактната област.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16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" y="2014345"/>
            <a:ext cx="2794154" cy="3772109"/>
          </a:xfrm>
          <a:prstGeom prst="rect">
            <a:avLst/>
          </a:prstGeom>
          <a:solidFill>
            <a:schemeClr val="bg2"/>
          </a:solidFill>
        </p:spPr>
      </p:pic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714480" y="5715016"/>
          <a:ext cx="1231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622030" imgH="253890" progId="">
                  <p:embed/>
                </p:oleObj>
              </mc:Choice>
              <mc:Fallback>
                <p:oleObj name="Equation" r:id="rId4" imgW="622030" imgH="25389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5715016"/>
                        <a:ext cx="1231900" cy="495300"/>
                      </a:xfrm>
                      <a:prstGeom prst="rect">
                        <a:avLst/>
                      </a:prstGeom>
                      <a:solidFill>
                        <a:srgbClr val="EAD3D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8596" y="5786454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Реакция:</a:t>
            </a:r>
          </a:p>
        </p:txBody>
      </p:sp>
      <p:sp>
        <p:nvSpPr>
          <p:cNvPr id="8" name="Rectangle 7"/>
          <p:cNvSpPr/>
          <p:nvPr/>
        </p:nvSpPr>
        <p:spPr>
          <a:xfrm>
            <a:off x="97954" y="647295"/>
            <a:ext cx="19723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/>
              <a:t>1 - отвор на </a:t>
            </a:r>
          </a:p>
          <a:p>
            <a:r>
              <a:rPr lang="ru-RU" dirty="0"/>
              <a:t>лагерна втулка 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141369" y="1506513"/>
            <a:ext cx="20002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bg-BG" dirty="0"/>
              <a:t>2 - шийка на вал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70E79556-E1B3-4084-BDEA-E677D3C7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6137" y="0"/>
            <a:ext cx="3347864" cy="242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488426-FC3C-4806-89C9-0E999493EC6A}"/>
              </a:ext>
            </a:extLst>
          </p:cNvPr>
          <p:cNvSpPr txBox="1"/>
          <p:nvPr/>
        </p:nvSpPr>
        <p:spPr>
          <a:xfrm>
            <a:off x="3275847" y="598572"/>
            <a:ext cx="2940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0" i="0" dirty="0">
                <a:solidFill>
                  <a:srgbClr val="333399"/>
                </a:solidFill>
                <a:effectLst/>
                <a:latin typeface="Roboto"/>
              </a:rPr>
              <a:t>Най-простият пример за плъзгащ лагер е вал в отвор. Той може или да се върти в отвора около собствената си ос, или може да извършва линейно движение по него</a:t>
            </a:r>
            <a:endParaRPr lang="en-US" sz="1600" dirty="0">
              <a:solidFill>
                <a:srgbClr val="33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469453" y="-24556"/>
            <a:ext cx="3310459" cy="500066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Сили на триене при въртяща двоица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7" y="885206"/>
            <a:ext cx="4210387" cy="5287672"/>
          </a:xfrm>
          <a:prstGeom prst="rect">
            <a:avLst/>
          </a:prstGeom>
          <a:solidFill>
            <a:schemeClr val="bg2"/>
          </a:solidFill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909288"/>
              </p:ext>
            </p:extLst>
          </p:nvPr>
        </p:nvGraphicFramePr>
        <p:xfrm>
          <a:off x="4427984" y="2915696"/>
          <a:ext cx="4660347" cy="6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1954951" imgH="253890" progId="">
                  <p:embed/>
                </p:oleObj>
              </mc:Choice>
              <mc:Fallback>
                <p:oleObj name="Equation" r:id="rId4" imgW="1954951" imgH="253890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915696"/>
                        <a:ext cx="4660347" cy="613346"/>
                      </a:xfrm>
                      <a:prstGeom prst="rect">
                        <a:avLst/>
                      </a:prstGeom>
                      <a:solidFill>
                        <a:srgbClr val="EAD3D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432529"/>
              </p:ext>
            </p:extLst>
          </p:nvPr>
        </p:nvGraphicFramePr>
        <p:xfrm>
          <a:off x="4929086" y="5219272"/>
          <a:ext cx="2177738" cy="69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6" imgW="812447" imgH="253890" progId="">
                  <p:embed/>
                </p:oleObj>
              </mc:Choice>
              <mc:Fallback>
                <p:oleObj name="Equation" r:id="rId6" imgW="812447" imgH="253890" progId="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086" y="5219272"/>
                        <a:ext cx="2177738" cy="691752"/>
                      </a:xfrm>
                      <a:prstGeom prst="rect">
                        <a:avLst/>
                      </a:prstGeom>
                      <a:solidFill>
                        <a:srgbClr val="EAD3D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056521"/>
              </p:ext>
            </p:extLst>
          </p:nvPr>
        </p:nvGraphicFramePr>
        <p:xfrm>
          <a:off x="4929086" y="3725620"/>
          <a:ext cx="192981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8" imgW="634725" imgH="190417" progId="">
                  <p:embed/>
                </p:oleObj>
              </mc:Choice>
              <mc:Fallback>
                <p:oleObj name="Equation" r:id="rId8" imgW="634725" imgH="190417" progId="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086" y="3725620"/>
                        <a:ext cx="1929815" cy="576064"/>
                      </a:xfrm>
                      <a:prstGeom prst="rect">
                        <a:avLst/>
                      </a:prstGeom>
                      <a:solidFill>
                        <a:srgbClr val="EAD3D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796957"/>
              </p:ext>
            </p:extLst>
          </p:nvPr>
        </p:nvGraphicFramePr>
        <p:xfrm>
          <a:off x="4929086" y="4548040"/>
          <a:ext cx="231865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10" imgW="876300" imgH="190500" progId="">
                  <p:embed/>
                </p:oleObj>
              </mc:Choice>
              <mc:Fallback>
                <p:oleObj name="Equation" r:id="rId10" imgW="876300" imgH="190500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086" y="4548040"/>
                        <a:ext cx="2318658" cy="504056"/>
                      </a:xfrm>
                      <a:prstGeom prst="rect">
                        <a:avLst/>
                      </a:prstGeom>
                      <a:solidFill>
                        <a:srgbClr val="EAD3D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513425" y="6021288"/>
            <a:ext cx="4660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Коефициентът на триене в се определя експериментално за въртящите двоици.</a:t>
            </a:r>
            <a:endParaRPr lang="bg-B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6AAE64-0731-4C0D-AC5A-D3E6A2181A9F}"/>
              </a:ext>
            </a:extLst>
          </p:cNvPr>
          <p:cNvSpPr txBox="1"/>
          <p:nvPr/>
        </p:nvSpPr>
        <p:spPr>
          <a:xfrm>
            <a:off x="4644008" y="54201"/>
            <a:ext cx="43640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Условията за равновесие изискват сумата от всички сили и моменти, действащи върху шийката да бъде равна на 0:</a:t>
            </a:r>
          </a:p>
          <a:p>
            <a:endParaRPr lang="bg-BG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>
                <a:solidFill>
                  <a:srgbClr val="333399"/>
                </a:solidFill>
              </a:rPr>
              <a:t>условия на равновесие по отношение на сили;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>
                <a:solidFill>
                  <a:srgbClr val="333399"/>
                </a:solidFill>
              </a:rPr>
              <a:t>условия на равновесие по отношение на моменти;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49" y="310636"/>
            <a:ext cx="8229600" cy="428628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Сили на триене при въртяща двоица</a:t>
            </a:r>
            <a:b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bg-BG" sz="2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6" y="804399"/>
            <a:ext cx="4014758" cy="2786082"/>
          </a:xfrm>
        </p:spPr>
        <p:txBody>
          <a:bodyPr/>
          <a:lstStyle/>
          <a:p>
            <a:r>
              <a:rPr lang="bg-BG" sz="1800" dirty="0">
                <a:latin typeface="Arial" pitchFamily="34" charset="0"/>
                <a:cs typeface="Arial" pitchFamily="34" charset="0"/>
              </a:rPr>
              <a:t>Окръжността </a:t>
            </a:r>
            <a:r>
              <a:rPr lang="el-GR" sz="1800" dirty="0">
                <a:latin typeface="Arial" pitchFamily="34" charset="0"/>
                <a:cs typeface="Arial" pitchFamily="34" charset="0"/>
              </a:rPr>
              <a:t>ρ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 се нарича окръжност на триене, а радиусът </a:t>
            </a:r>
            <a:r>
              <a:rPr lang="el-GR" sz="1800" dirty="0">
                <a:latin typeface="Arial" pitchFamily="34" charset="0"/>
                <a:cs typeface="Arial" pitchFamily="34" charset="0"/>
              </a:rPr>
              <a:t>ρ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 – радиус на триене.</a:t>
            </a:r>
          </a:p>
          <a:p>
            <a:endParaRPr lang="bg-BG" sz="1800" dirty="0">
              <a:latin typeface="Arial" pitchFamily="34" charset="0"/>
              <a:cs typeface="Arial" pitchFamily="34" charset="0"/>
            </a:endParaRPr>
          </a:p>
          <a:p>
            <a:endParaRPr lang="bg-BG" sz="1800" dirty="0">
              <a:latin typeface="Arial" pitchFamily="34" charset="0"/>
              <a:cs typeface="Arial" pitchFamily="34" charset="0"/>
            </a:endParaRPr>
          </a:p>
          <a:p>
            <a:r>
              <a:rPr lang="bg-BG" sz="1800" dirty="0">
                <a:latin typeface="Arial" pitchFamily="34" charset="0"/>
                <a:cs typeface="Arial" pitchFamily="34" charset="0"/>
              </a:rPr>
              <a:t>При въртящите двоици (плъзгащите лагери) с течно триене, в които контактните повърхнини са отделени с маслен слой, съпротивлението от триене (а съответно и износването) са по-малки. </a:t>
            </a:r>
          </a:p>
          <a:p>
            <a:pPr marL="0" indent="0">
              <a:buNone/>
            </a:pPr>
            <a:endParaRPr lang="bg-BG" sz="18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bg-BG" sz="1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Моментът на силите на триене в този случай зависи от относителната скорост на плъзгане, от относителното налягане, от вискозитета на маслото и др.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18</a:t>
            </a:fld>
            <a:endParaRPr lang="bg-BG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2120" y="1814891"/>
            <a:ext cx="1214446" cy="50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239996-E1DC-4D83-B945-32A8698C5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36712"/>
            <a:ext cx="4014296" cy="5041408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68"/>
            <a:ext cx="8229600" cy="439718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Триене при търкаляне</a:t>
            </a:r>
            <a:endParaRPr lang="bg-BG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3571876"/>
            <a:ext cx="8572560" cy="2928958"/>
          </a:xfrm>
        </p:spPr>
        <p:txBody>
          <a:bodyPr/>
          <a:lstStyle/>
          <a:p>
            <a:r>
              <a:rPr lang="bg-BG" sz="1800" dirty="0">
                <a:latin typeface="Arial" pitchFamily="34" charset="0"/>
                <a:cs typeface="Arial" pitchFamily="34" charset="0"/>
              </a:rPr>
              <a:t>В кинематичната двоица, показана на фигурата, цилиндърът 1 е натоварен с радиалната сила     . Той се търкаля върху неподвижната хоризонтална равнина 2. В центъра О на сечението на цилиндъра е приложена хоризонталната сила    . </a:t>
            </a:r>
          </a:p>
          <a:p>
            <a:r>
              <a:rPr lang="bg-BG" sz="1800" dirty="0">
                <a:latin typeface="Arial" pitchFamily="34" charset="0"/>
                <a:cs typeface="Arial" pitchFamily="34" charset="0"/>
              </a:rPr>
              <a:t>За да бъде цилиндърът 1 в равновесие, двоицата сили     и     трябва да бъде уравновесена, т.е – общата реакция на равнината не се свежда само до силите     и     , а и до някакъв момент, който уравновесява двоицата сили. </a:t>
            </a:r>
          </a:p>
          <a:p>
            <a:r>
              <a:rPr lang="bg-BG" sz="1800" dirty="0">
                <a:latin typeface="Arial" pitchFamily="34" charset="0"/>
                <a:cs typeface="Arial" pitchFamily="34" charset="0"/>
              </a:rPr>
              <a:t>Този съпротивителен момент се нарича </a:t>
            </a:r>
            <a:r>
              <a:rPr lang="bg-BG" sz="1800" dirty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момент на триене при търкаляне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175887"/>
          </a:xfrm>
        </p:spPr>
        <p:txBody>
          <a:bodyPr/>
          <a:lstStyle/>
          <a:p>
            <a:fld id="{BFE999D1-F9A4-4778-B8C7-0170286633BE}" type="slidenum">
              <a:rPr lang="bg-BG" sz="2200" smtClean="0">
                <a:latin typeface="Arial" pitchFamily="34" charset="0"/>
              </a:rPr>
              <a:pPr/>
              <a:t>19</a:t>
            </a:fld>
            <a:endParaRPr lang="bg-BG" sz="2200">
              <a:latin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232" y="466539"/>
            <a:ext cx="7143800" cy="257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857628"/>
            <a:ext cx="216692" cy="28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4429132"/>
            <a:ext cx="194758" cy="30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4714884"/>
            <a:ext cx="194758" cy="30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2330" y="4714884"/>
            <a:ext cx="276223" cy="32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5358941"/>
            <a:ext cx="194758" cy="30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39752" y="5358941"/>
            <a:ext cx="276223" cy="32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3A46F7-E089-4D83-8F37-29E208919729}"/>
              </a:ext>
            </a:extLst>
          </p:cNvPr>
          <p:cNvSpPr txBox="1"/>
          <p:nvPr/>
        </p:nvSpPr>
        <p:spPr>
          <a:xfrm>
            <a:off x="3593458" y="2878910"/>
            <a:ext cx="149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latin typeface="Arial" panose="020B0604020202020204" pitchFamily="34" charset="0"/>
              </a:rPr>
              <a:t>Неподвижен</a:t>
            </a:r>
          </a:p>
          <a:p>
            <a:r>
              <a:rPr lang="bg-BG" sz="1600" dirty="0">
                <a:latin typeface="Arial" panose="020B0604020202020204" pitchFamily="34" charset="0"/>
              </a:rPr>
              <a:t>цилиндър</a:t>
            </a: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2817ED-15A2-4AEC-A112-1BAD84EADB91}"/>
              </a:ext>
            </a:extLst>
          </p:cNvPr>
          <p:cNvSpPr txBox="1"/>
          <p:nvPr/>
        </p:nvSpPr>
        <p:spPr>
          <a:xfrm>
            <a:off x="5805625" y="2861948"/>
            <a:ext cx="149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latin typeface="Arial" panose="020B0604020202020204" pitchFamily="34" charset="0"/>
              </a:rPr>
              <a:t>Подвижен</a:t>
            </a:r>
          </a:p>
          <a:p>
            <a:r>
              <a:rPr lang="bg-BG" sz="1600" dirty="0">
                <a:latin typeface="Arial" panose="020B0604020202020204" pitchFamily="34" charset="0"/>
              </a:rPr>
              <a:t>цилиндър</a:t>
            </a:r>
            <a:endParaRPr 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50"/>
            <a:ext cx="8229600" cy="511156"/>
          </a:xfrm>
        </p:spPr>
        <p:txBody>
          <a:bodyPr/>
          <a:lstStyle/>
          <a:p>
            <a:r>
              <a:rPr lang="bg-BG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Триене. Сили на триене в кинематичните </a:t>
            </a:r>
            <a:r>
              <a:rPr lang="bg-BG" sz="2000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двоици</a:t>
            </a:r>
            <a:endParaRPr lang="bg-BG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406"/>
            <a:ext cx="8229600" cy="6249594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bg-BG" sz="18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Триенето</a:t>
            </a:r>
            <a:r>
              <a:rPr lang="bg-BG" sz="1800" dirty="0">
                <a:effectLst/>
                <a:latin typeface="Arial" pitchFamily="34" charset="0"/>
                <a:cs typeface="Arial" pitchFamily="34" charset="0"/>
              </a:rPr>
              <a:t> представлява сложно явление с комплексен физичен, механичен и химичен характер. То се наблюдава, когато две произволни тела – твърди, течни или газообразни се намират в пряк допир и притежават относително движение едно спрямо друго, или са подложени под действието на сили, които се стремят да предизвикат относително движение между тях.</a:t>
            </a: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bg-BG" sz="1800" b="1" dirty="0"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Char char="Ø"/>
            </a:pPr>
            <a:endParaRPr lang="bg-BG" sz="1800" dirty="0"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bg-BG" sz="18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Отчитенето на триенето в механизмите на машините и уредите е важен въпрос, свързан с определянето на енергийните загуби, на механичния к.п.д., на условията за движение, на износването и др.</a:t>
            </a:r>
          </a:p>
          <a:p>
            <a:pPr algn="just">
              <a:buNone/>
            </a:pPr>
            <a:endParaRPr lang="bg-BG" sz="18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</a:t>
            </a:fld>
            <a:endParaRPr lang="bg-BG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2348880"/>
            <a:ext cx="8075240" cy="338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66" y="114431"/>
            <a:ext cx="3509562" cy="511156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Триене при търкаляне</a:t>
            </a:r>
            <a:endParaRPr lang="bg-BG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30" y="903010"/>
            <a:ext cx="7024294" cy="510227"/>
          </a:xfrm>
        </p:spPr>
        <p:txBody>
          <a:bodyPr/>
          <a:lstStyle/>
          <a:p>
            <a:r>
              <a:rPr lang="bg-BG" sz="1800" dirty="0">
                <a:latin typeface="Arial" pitchFamily="34" charset="0"/>
                <a:cs typeface="Arial" pitchFamily="34" charset="0"/>
              </a:rPr>
              <a:t>Големината на момента на триене се изразява с равенството: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20</a:t>
            </a:fld>
            <a:endParaRPr lang="bg-BG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637" y="1672160"/>
            <a:ext cx="1300156" cy="51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130" y="3857820"/>
            <a:ext cx="3119424" cy="284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42910" y="2143116"/>
            <a:ext cx="5441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Величината </a:t>
            </a:r>
            <a:r>
              <a:rPr lang="en-US" dirty="0"/>
              <a:t>f</a:t>
            </a:r>
            <a:r>
              <a:rPr lang="bg-BG" dirty="0"/>
              <a:t> е с линейно измерение (см) и се нарича </a:t>
            </a:r>
            <a:r>
              <a:rPr lang="bg-BG" dirty="0">
                <a:solidFill>
                  <a:srgbClr val="333399"/>
                </a:solidFill>
              </a:rPr>
              <a:t>коефициент на триене при търкаляне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Стойността на този коефициент зависи от търкалящите се равнини, от тяхната гладкост и твърдост, от материалите и размерите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8445" y="4138186"/>
            <a:ext cx="4572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Тя варира в доста големи граници, напр. от 0,005 до 0,08 и може да се отчете по-точно за различните случаи от справочници.</a:t>
            </a:r>
          </a:p>
          <a:p>
            <a:endParaRPr lang="bg-BG" dirty="0"/>
          </a:p>
          <a:p>
            <a:r>
              <a:rPr lang="bg-BG" dirty="0">
                <a:solidFill>
                  <a:srgbClr val="333399"/>
                </a:solidFill>
              </a:rPr>
              <a:t>За равномерно търкаляне на цилиндъра: </a:t>
            </a: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944" y="5849497"/>
            <a:ext cx="3786214" cy="63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8B642-FB55-452E-9510-3050C8854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350531"/>
            <a:ext cx="2638425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472386" cy="1143000"/>
          </a:xfrm>
        </p:spPr>
        <p:txBody>
          <a:bodyPr/>
          <a:lstStyle/>
          <a:p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Технически Университет – София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Машиностроителен факултет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Катедра “Прецизна техника и </a:t>
            </a:r>
            <a:r>
              <a:rPr lang="bg-BG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уредостроене</a:t>
            </a: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bg-BG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bg-BG" sz="4000" dirty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bg-BG" sz="4000" dirty="0">
                <a:solidFill>
                  <a:srgbClr val="3333CC"/>
                </a:solidFill>
                <a:effectLst/>
                <a:latin typeface="Arial" pitchFamily="34" charset="0"/>
                <a:cs typeface="Arial" pitchFamily="34" charset="0"/>
              </a:rPr>
              <a:t>Благодаря за вниманието!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21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357166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BFE999D1-F9A4-4778-B8C7-0170286633BE}" type="slidenum">
              <a:rPr lang="bg-BG" smtClean="0"/>
              <a:pPr algn="just"/>
              <a:t>3</a:t>
            </a:fld>
            <a:endParaRPr lang="bg-BG"/>
          </a:p>
        </p:txBody>
      </p:sp>
      <p:sp>
        <p:nvSpPr>
          <p:cNvPr id="105474" name="AutoShape 2" descr="&amp;Rcy;&amp;iecy;&amp;zcy;&amp;ucy;&amp;lcy;&amp;tcy;&amp;acy;&amp;tcy; &amp;scy; &amp;icy;&amp;zcy;&amp;ocy;&amp;bcy;&amp;rcy;&amp;acy;&amp;zhcy;&amp;iecy;&amp;ncy;&amp;icy;&amp;iecy; &amp;zcy;&amp;acy; &amp;tcy;&amp;rcy;&amp;icy;&amp;iecy;&amp;ncy;&amp;iecy; &amp;icy;&amp;zcy;&amp;ocy;&amp;bcy;&amp;rcy;&amp;acy;&amp;zhcy;&amp;iecy;&amp;ncy;&amp;icy;&amp;yacy;"/>
          <p:cNvSpPr>
            <a:spLocks noChangeAspect="1" noChangeArrowheads="1"/>
          </p:cNvSpPr>
          <p:nvPr/>
        </p:nvSpPr>
        <p:spPr bwMode="auto">
          <a:xfrm>
            <a:off x="155575" y="-2286000"/>
            <a:ext cx="6438900" cy="4762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bg-BG"/>
          </a:p>
        </p:txBody>
      </p:sp>
      <p:sp>
        <p:nvSpPr>
          <p:cNvPr id="105476" name="AutoShape 4" descr="&amp;Rcy;&amp;iecy;&amp;zcy;&amp;ucy;&amp;lcy;&amp;tcy;&amp;acy;&amp;tcy; &amp;scy; &amp;icy;&amp;zcy;&amp;ocy;&amp;bcy;&amp;rcy;&amp;acy;&amp;zhcy;&amp;iecy;&amp;ncy;&amp;icy;&amp;iecy; &amp;zcy;&amp;acy; &amp;tcy;&amp;rcy;&amp;icy;&amp;iecy;&amp;ncy;&amp;iecy; &amp;icy;&amp;zcy;&amp;ocy;&amp;bcy;&amp;rcy;&amp;acy;&amp;zhcy;&amp;iecy;&amp;ncy;&amp;icy;&amp;yacy;"/>
          <p:cNvSpPr>
            <a:spLocks noChangeAspect="1" noChangeArrowheads="1"/>
          </p:cNvSpPr>
          <p:nvPr/>
        </p:nvSpPr>
        <p:spPr bwMode="auto">
          <a:xfrm>
            <a:off x="155575" y="-2286000"/>
            <a:ext cx="6438900" cy="4762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bg-B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AC342E-1D78-4135-A16A-82A25E83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44" y="0"/>
            <a:ext cx="6438900" cy="38557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06008A-172C-4200-8EC5-615C99B639F3}"/>
              </a:ext>
            </a:extLst>
          </p:cNvPr>
          <p:cNvSpPr/>
          <p:nvPr/>
        </p:nvSpPr>
        <p:spPr>
          <a:xfrm>
            <a:off x="251520" y="4005064"/>
            <a:ext cx="85452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Трибология</a:t>
            </a:r>
            <a:r>
              <a:rPr lang="ru-RU" i="1" dirty="0">
                <a:solidFill>
                  <a:srgbClr val="C00000"/>
                </a:solidFill>
                <a:latin typeface="Arial" panose="020B0604020202020204" pitchFamily="34" charset="0"/>
              </a:rPr>
              <a:t> (гръцки: наука за триенето)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</a:rPr>
              <a:t>науката за контакта и триен</a:t>
            </a:r>
            <a:r>
              <a:rPr lang="bg-BG" dirty="0">
                <a:latin typeface="Arial" panose="020B0604020202020204" pitchFamily="34" charset="0"/>
              </a:rPr>
              <a:t>ето</a:t>
            </a:r>
            <a:r>
              <a:rPr lang="ru-RU" dirty="0">
                <a:latin typeface="Arial" panose="020B0604020202020204" pitchFamily="34" charset="0"/>
              </a:rPr>
              <a:t> между тела, които се движат едно спрямо друго. Изучава същността и приложението на триенето, и износването на елементите. </a:t>
            </a:r>
          </a:p>
          <a:p>
            <a:pPr algn="just"/>
            <a:r>
              <a:rPr lang="ru-RU" dirty="0">
                <a:latin typeface="Arial" panose="020B0604020202020204" pitchFamily="34" charset="0"/>
              </a:rPr>
              <a:t>Приложната трибология се нарича </a:t>
            </a:r>
            <a:r>
              <a:rPr lang="ru-RU" i="1" dirty="0">
                <a:solidFill>
                  <a:srgbClr val="C00000"/>
                </a:solidFill>
                <a:latin typeface="Arial" panose="020B0604020202020204" pitchFamily="34" charset="0"/>
              </a:rPr>
              <a:t>триботехника</a:t>
            </a:r>
            <a:r>
              <a:rPr lang="ru-RU" i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latin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</a:rPr>
              <a:t>Думата идва от гръцки </a:t>
            </a:r>
            <a:r>
              <a:rPr lang="ru-RU" i="1" dirty="0">
                <a:solidFill>
                  <a:srgbClr val="C00000"/>
                </a:solidFill>
                <a:latin typeface="Arial" panose="020B0604020202020204" pitchFamily="34" charset="0"/>
              </a:rPr>
              <a:t>τριβο</a:t>
            </a:r>
            <a:r>
              <a:rPr lang="ru-RU" dirty="0">
                <a:latin typeface="Arial" panose="020B0604020202020204" pitchFamily="34" charset="0"/>
              </a:rPr>
              <a:t> означаващо трия и</a:t>
            </a:r>
            <a:r>
              <a:rPr lang="ru-RU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i="1" dirty="0">
                <a:solidFill>
                  <a:srgbClr val="C00000"/>
                </a:solidFill>
                <a:latin typeface="Arial" panose="020B0604020202020204" pitchFamily="34" charset="0"/>
              </a:rPr>
              <a:t>λόγος</a:t>
            </a:r>
            <a:r>
              <a:rPr lang="ru-RU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</a:rPr>
              <a:t>означаващо логика. </a:t>
            </a:r>
          </a:p>
          <a:p>
            <a:pPr algn="just"/>
            <a:endParaRPr lang="ru-RU" dirty="0">
              <a:latin typeface="Arial" panose="020B0604020202020204" pitchFamily="34" charset="0"/>
            </a:endParaRPr>
          </a:p>
          <a:p>
            <a:pPr algn="ctr"/>
            <a:r>
              <a:rPr lang="ru-RU" dirty="0">
                <a:solidFill>
                  <a:srgbClr val="C00000"/>
                </a:solidFill>
                <a:latin typeface="Arial" panose="020B0604020202020204" pitchFamily="34" charset="0"/>
              </a:rPr>
              <a:t>Леонардо да Винчи (1452 – 1519) е първият, който се занимава със законите на триенето. 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E60C4C-318B-4E49-8B5B-FED347F0D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71" y="2975484"/>
            <a:ext cx="8229600" cy="37362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bg-BG" sz="18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на трибологията:</a:t>
            </a:r>
            <a:endParaRPr lang="bg-BG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изследва триенето, смазването и износването на всички машинни елементи, подложени на износване вследствие на триенето: лагери, зъбни колела, предавки, двигатели, линейни направляващи и др. 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Тази наука освен с разработката на подходящи смазващи вещества се занимава с качеството на триещите се повърхности и покритията им.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18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на трибологията: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800" dirty="0"/>
              <a:t>зползването на познанията на трибологията имат голямо значение за икономията на енергия, удължаване на живота на машините, опазването на околната среда и здравето но хората.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FE17DB-2784-4403-BA72-96F1A738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4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353B1A-894B-4687-9CFC-3918C981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72" y="111088"/>
            <a:ext cx="4608211" cy="3317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E8DD9E-5337-4A9D-BCC7-C1A93283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4220623" cy="24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1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BF362A-13EB-4533-8D75-A34E59E8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5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88F500-82D2-4F0F-B352-871DF4DB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7" y="372269"/>
            <a:ext cx="8058114" cy="5876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6DCC31-E962-4A5F-AE30-BBDC641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279972"/>
            <a:ext cx="1771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9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B2CBB-A44B-49D0-96B5-0D8230B2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6" y="261999"/>
            <a:ext cx="8229600" cy="487362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latin typeface="Arial" panose="020B0604020202020204" pitchFamily="34" charset="0"/>
              </a:rPr>
              <a:t>Видове триене в зависимост от вида на относителното движение между телата</a:t>
            </a:r>
            <a:br>
              <a:rPr lang="bg-BG" sz="22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183FF5-B1FD-41AF-8897-8A85A41B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6</a:t>
            </a:fld>
            <a:endParaRPr lang="bg-BG"/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xmlns="" id="{677A4BFB-DA96-4B50-A6C9-BF553C42C2D6}"/>
              </a:ext>
            </a:extLst>
          </p:cNvPr>
          <p:cNvSpPr/>
          <p:nvPr/>
        </p:nvSpPr>
        <p:spPr>
          <a:xfrm>
            <a:off x="323528" y="1047128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Триене при плъзгане </a:t>
            </a:r>
          </a:p>
        </p:txBody>
      </p:sp>
      <p:pic>
        <p:nvPicPr>
          <p:cNvPr id="7" name="Picture 7" descr="&amp;Scy;&amp;icy;&amp;lcy;&amp;acy; &amp;ncy;&amp;acy; &amp;tcy;&amp;rcy;&amp;icy;&amp;iecy;&amp;ncy;&amp;iecy;">
            <a:extLst>
              <a:ext uri="{FF2B5EF4-FFF2-40B4-BE49-F238E27FC236}">
                <a16:creationId xmlns:a16="http://schemas.microsoft.com/office/drawing/2014/main" xmlns="" id="{3C8BD535-33DE-4025-9C02-D5D9620A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737" y="1601543"/>
            <a:ext cx="3103728" cy="1771598"/>
          </a:xfrm>
          <a:prstGeom prst="rect">
            <a:avLst/>
          </a:prstGeom>
          <a:noFill/>
        </p:spPr>
      </p:pic>
      <p:sp>
        <p:nvSpPr>
          <p:cNvPr id="8" name="Правоъгълник 6">
            <a:extLst>
              <a:ext uri="{FF2B5EF4-FFF2-40B4-BE49-F238E27FC236}">
                <a16:creationId xmlns:a16="http://schemas.microsoft.com/office/drawing/2014/main" xmlns="" id="{BE7DA5DB-B7FE-4ADC-9879-1C883C501FDC}"/>
              </a:ext>
            </a:extLst>
          </p:cNvPr>
          <p:cNvSpPr/>
          <p:nvPr/>
        </p:nvSpPr>
        <p:spPr>
          <a:xfrm>
            <a:off x="187898" y="3789040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Триене при търкаляне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07AF0E9B-044E-4776-A48E-9E166F13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21" y="4278139"/>
            <a:ext cx="3235399" cy="241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авоъгълник 7">
            <a:extLst>
              <a:ext uri="{FF2B5EF4-FFF2-40B4-BE49-F238E27FC236}">
                <a16:creationId xmlns:a16="http://schemas.microsoft.com/office/drawing/2014/main" xmlns="" id="{5138121A-0513-4A5F-90F2-119543C8AC70}"/>
              </a:ext>
            </a:extLst>
          </p:cNvPr>
          <p:cNvSpPr/>
          <p:nvPr/>
        </p:nvSpPr>
        <p:spPr>
          <a:xfrm>
            <a:off x="3995936" y="1028713"/>
            <a:ext cx="4386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 err="1"/>
              <a:t>Триене</a:t>
            </a:r>
            <a:r>
              <a:rPr lang="ru-RU" dirty="0"/>
              <a:t> при </a:t>
            </a:r>
            <a:r>
              <a:rPr lang="ru-RU" dirty="0" err="1"/>
              <a:t>плъзгане</a:t>
            </a:r>
            <a:r>
              <a:rPr lang="ru-RU" dirty="0"/>
              <a:t> и </a:t>
            </a:r>
            <a:r>
              <a:rPr lang="ru-RU" dirty="0" err="1"/>
              <a:t>търкаляне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C55245F-1C35-4507-99FD-C5A83F5A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34" y="1751811"/>
            <a:ext cx="5522345" cy="42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214290"/>
            <a:ext cx="8205094" cy="500066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Общи сведения за силите на триене</a:t>
            </a:r>
          </a:p>
        </p:txBody>
      </p:sp>
      <p:sp>
        <p:nvSpPr>
          <p:cNvPr id="3" name="Правоъгълник 2"/>
          <p:cNvSpPr/>
          <p:nvPr/>
        </p:nvSpPr>
        <p:spPr>
          <a:xfrm>
            <a:off x="268349" y="729570"/>
            <a:ext cx="8650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Видове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триене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в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зависимост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от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състоянието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на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триещите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се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повърхности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и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наличието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на смазка между </a:t>
            </a:r>
            <a:r>
              <a:rPr lang="ru-RU" dirty="0" err="1">
                <a:solidFill>
                  <a:srgbClr val="333399"/>
                </a:solidFill>
                <a:latin typeface="Arial" pitchFamily="34" charset="0"/>
              </a:rPr>
              <a:t>тях</a:t>
            </a:r>
            <a:r>
              <a:rPr lang="ru-RU" dirty="0">
                <a:solidFill>
                  <a:srgbClr val="333399"/>
                </a:solidFill>
                <a:latin typeface="Arial" pitchFamily="34" charset="0"/>
              </a:rPr>
              <a:t> </a:t>
            </a:r>
            <a:endParaRPr lang="bg-BG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1056896" y="1375901"/>
            <a:ext cx="1871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>
                <a:latin typeface="Arial" pitchFamily="34" charset="0"/>
              </a:rPr>
              <a:t>Сухо триене 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2051719" y="1746859"/>
            <a:ext cx="1973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>
                <a:latin typeface="Arial" pitchFamily="34" charset="0"/>
              </a:rPr>
              <a:t>Течно триене 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2627784" y="2116191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 err="1">
                <a:latin typeface="Arial" pitchFamily="34" charset="0"/>
              </a:rPr>
              <a:t>Гранично</a:t>
            </a:r>
            <a:r>
              <a:rPr lang="ru-RU" dirty="0">
                <a:latin typeface="Arial" pitchFamily="34" charset="0"/>
              </a:rPr>
              <a:t> (полусухо или </a:t>
            </a:r>
            <a:r>
              <a:rPr lang="ru-RU" dirty="0" err="1">
                <a:latin typeface="Arial" pitchFamily="34" charset="0"/>
              </a:rPr>
              <a:t>полутечно</a:t>
            </a:r>
            <a:r>
              <a:rPr lang="ru-RU" dirty="0">
                <a:latin typeface="Arial" pitchFamily="34" charset="0"/>
              </a:rPr>
              <a:t>) </a:t>
            </a:r>
            <a:r>
              <a:rPr lang="ru-RU" dirty="0" err="1">
                <a:latin typeface="Arial" pitchFamily="34" charset="0"/>
              </a:rPr>
              <a:t>триене</a:t>
            </a:r>
            <a:endParaRPr lang="bg-BG" dirty="0">
              <a:latin typeface="Arial" pitchFamily="34" charset="0"/>
            </a:endParaRPr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9" y="2886831"/>
            <a:ext cx="3522751" cy="346600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3" y="2857496"/>
            <a:ext cx="3440525" cy="3376734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8401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8</a:t>
            </a:fld>
            <a:endParaRPr lang="bg-BG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071942"/>
            <a:ext cx="24669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42852"/>
            <a:ext cx="60769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4214818"/>
            <a:ext cx="24669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286512" y="3929066"/>
            <a:ext cx="2643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itchFamily="34" charset="0"/>
              </a:rPr>
              <a:t>Механичен </a:t>
            </a:r>
            <a:r>
              <a:rPr lang="ru-RU" sz="1600" dirty="0" err="1">
                <a:latin typeface="Arial" pitchFamily="34" charset="0"/>
              </a:rPr>
              <a:t>триещ</a:t>
            </a:r>
            <a:r>
              <a:rPr lang="ru-RU" sz="1600" dirty="0">
                <a:latin typeface="Arial" pitchFamily="34" charset="0"/>
              </a:rPr>
              <a:t> </a:t>
            </a:r>
            <a:r>
              <a:rPr lang="ru-RU" sz="1600" dirty="0" err="1">
                <a:latin typeface="Arial" pitchFamily="34" charset="0"/>
              </a:rPr>
              <a:t>съединител</a:t>
            </a:r>
            <a:r>
              <a:rPr lang="ru-RU" sz="1600" dirty="0">
                <a:latin typeface="Arial" pitchFamily="34" charset="0"/>
              </a:rPr>
              <a:t>: служи за </a:t>
            </a:r>
            <a:r>
              <a:rPr lang="ru-RU" sz="1600" dirty="0" err="1">
                <a:latin typeface="Arial" pitchFamily="34" charset="0"/>
              </a:rPr>
              <a:t>плавното</a:t>
            </a:r>
            <a:r>
              <a:rPr lang="ru-RU" sz="1600" dirty="0">
                <a:latin typeface="Arial" pitchFamily="34" charset="0"/>
              </a:rPr>
              <a:t> </a:t>
            </a:r>
            <a:r>
              <a:rPr lang="ru-RU" sz="1600" dirty="0" err="1">
                <a:latin typeface="Arial" pitchFamily="34" charset="0"/>
              </a:rPr>
              <a:t>изравняване</a:t>
            </a:r>
            <a:r>
              <a:rPr lang="ru-RU" sz="1600" dirty="0">
                <a:latin typeface="Arial" pitchFamily="34" charset="0"/>
              </a:rPr>
              <a:t> на </a:t>
            </a:r>
            <a:r>
              <a:rPr lang="ru-RU" sz="1600" dirty="0" err="1">
                <a:latin typeface="Arial" pitchFamily="34" charset="0"/>
              </a:rPr>
              <a:t>ъгловите</a:t>
            </a:r>
            <a:r>
              <a:rPr lang="ru-RU" sz="1600" dirty="0">
                <a:latin typeface="Arial" pitchFamily="34" charset="0"/>
              </a:rPr>
              <a:t> скорости на </a:t>
            </a:r>
            <a:r>
              <a:rPr lang="ru-RU" sz="1600" dirty="0" err="1">
                <a:latin typeface="Arial" pitchFamily="34" charset="0"/>
              </a:rPr>
              <a:t>коляновия</a:t>
            </a:r>
            <a:r>
              <a:rPr lang="ru-RU" sz="1600" dirty="0">
                <a:latin typeface="Arial" pitchFamily="34" charset="0"/>
              </a:rPr>
              <a:t> вал и </a:t>
            </a:r>
            <a:r>
              <a:rPr lang="ru-RU" sz="1600" dirty="0" err="1">
                <a:latin typeface="Arial" pitchFamily="34" charset="0"/>
              </a:rPr>
              <a:t>първичния</a:t>
            </a:r>
            <a:r>
              <a:rPr lang="ru-RU" sz="1600" dirty="0">
                <a:latin typeface="Arial" pitchFamily="34" charset="0"/>
              </a:rPr>
              <a:t> вал на </a:t>
            </a:r>
            <a:r>
              <a:rPr lang="ru-RU" sz="1600" dirty="0" err="1">
                <a:latin typeface="Arial" pitchFamily="34" charset="0"/>
              </a:rPr>
              <a:t>предавателната</a:t>
            </a:r>
            <a:r>
              <a:rPr lang="ru-RU" sz="1600" dirty="0">
                <a:latin typeface="Arial" pitchFamily="34" charset="0"/>
              </a:rPr>
              <a:t> </a:t>
            </a:r>
            <a:r>
              <a:rPr lang="ru-RU" sz="1600" dirty="0" err="1">
                <a:latin typeface="Arial" pitchFamily="34" charset="0"/>
              </a:rPr>
              <a:t>кутия</a:t>
            </a:r>
            <a:r>
              <a:rPr lang="ru-RU" sz="1600" dirty="0">
                <a:latin typeface="Arial" pitchFamily="34" charset="0"/>
              </a:rPr>
              <a:t> при, </a:t>
            </a:r>
            <a:r>
              <a:rPr lang="ru-RU" sz="1600" dirty="0" err="1">
                <a:latin typeface="Arial" pitchFamily="34" charset="0"/>
              </a:rPr>
              <a:t>потегляне</a:t>
            </a:r>
            <a:r>
              <a:rPr lang="ru-RU" sz="1600" dirty="0">
                <a:latin typeface="Arial" pitchFamily="34" charset="0"/>
              </a:rPr>
              <a:t> на </a:t>
            </a:r>
            <a:r>
              <a:rPr lang="ru-RU" sz="1600" dirty="0" err="1">
                <a:latin typeface="Arial" pitchFamily="34" charset="0"/>
              </a:rPr>
              <a:t>автомобила</a:t>
            </a:r>
            <a:endParaRPr lang="bg-BG" sz="1600" dirty="0">
              <a:latin typeface="Arial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572132" y="4857760"/>
            <a:ext cx="71438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D8A0F7-5A6C-44D1-AA5F-3DA133D1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90" y="5435601"/>
            <a:ext cx="8229600" cy="1008112"/>
          </a:xfrm>
        </p:spPr>
        <p:txBody>
          <a:bodyPr/>
          <a:lstStyle/>
          <a:p>
            <a:r>
              <a:rPr lang="ru-RU" sz="1800" dirty="0">
                <a:solidFill>
                  <a:srgbClr val="C00000"/>
                </a:solidFill>
                <a:latin typeface="Arial" panose="020B0604020202020204" pitchFamily="34" charset="0"/>
              </a:rPr>
              <a:t> За преодоляване на триенето се изразходва обикновено по-голямата част        от двигателната енергия, </a:t>
            </a:r>
            <a:r>
              <a:rPr lang="bg-BG" sz="18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53FE2C-D50D-41C6-A2B7-A7EDE9E3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9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37D124-79DB-46CC-AD8D-AE8F1CDE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5" y="1237861"/>
            <a:ext cx="2160240" cy="412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7FAB5C-E1A2-4A5C-AF2C-C92F1DDE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237861"/>
            <a:ext cx="6048177" cy="3935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A91A39A-6B28-4A91-8559-B4CB2840AA16}"/>
              </a:ext>
            </a:extLst>
          </p:cNvPr>
          <p:cNvSpPr txBox="1"/>
          <p:nvPr/>
        </p:nvSpPr>
        <p:spPr>
          <a:xfrm>
            <a:off x="566210" y="332656"/>
            <a:ext cx="803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bg-BG" dirty="0">
                <a:solidFill>
                  <a:srgbClr val="C00000"/>
                </a:solidFill>
              </a:rPr>
              <a:t>Полезно, или вредно е триенето?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06410"/>
      </p:ext>
    </p:extLst>
  </p:cSld>
  <p:clrMapOvr>
    <a:masterClrMapping/>
  </p:clrMapOvr>
</p:sld>
</file>

<file path=ppt/theme/theme1.xml><?xml version="1.0" encoding="utf-8"?>
<a:theme xmlns:a="http://schemas.openxmlformats.org/drawingml/2006/main" name="Slit">
  <a:themeElements>
    <a:clrScheme name="Slit 9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66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B8E2FF"/>
      </a:accent5>
      <a:accent6>
        <a:srgbClr val="8A8AE7"/>
      </a:accent6>
      <a:hlink>
        <a:srgbClr val="3333CC"/>
      </a:hlink>
      <a:folHlink>
        <a:srgbClr val="008080"/>
      </a:folHlink>
    </a:clrScheme>
    <a:fontScheme name="Slit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lit 1">
        <a:dk1>
          <a:srgbClr val="8C0000"/>
        </a:dk1>
        <a:lt1>
          <a:srgbClr val="FFFFFF"/>
        </a:lt1>
        <a:dk2>
          <a:srgbClr val="720000"/>
        </a:dk2>
        <a:lt2>
          <a:srgbClr val="FFFFCC"/>
        </a:lt2>
        <a:accent1>
          <a:srgbClr val="FF3300"/>
        </a:accent1>
        <a:accent2>
          <a:srgbClr val="BE7960"/>
        </a:accent2>
        <a:accent3>
          <a:srgbClr val="BCAAAA"/>
        </a:accent3>
        <a:accent4>
          <a:srgbClr val="DADADA"/>
        </a:accent4>
        <a:accent5>
          <a:srgbClr val="FFADAA"/>
        </a:accent5>
        <a:accent6>
          <a:srgbClr val="AC6D56"/>
        </a:accent6>
        <a:hlink>
          <a:srgbClr val="FFCC66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2">
        <a:dk1>
          <a:srgbClr val="674E2F"/>
        </a:dk1>
        <a:lt1>
          <a:srgbClr val="FFFFFF"/>
        </a:lt1>
        <a:dk2>
          <a:srgbClr val="533F27"/>
        </a:dk2>
        <a:lt2>
          <a:srgbClr val="D8B274"/>
        </a:lt2>
        <a:accent1>
          <a:srgbClr val="CC990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E2CAAA"/>
        </a:accent5>
        <a:accent6>
          <a:srgbClr val="81552A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3">
        <a:dk1>
          <a:srgbClr val="646464"/>
        </a:dk1>
        <a:lt1>
          <a:srgbClr val="FFFFFF"/>
        </a:lt1>
        <a:dk2>
          <a:srgbClr val="545454"/>
        </a:dk2>
        <a:lt2>
          <a:srgbClr val="D4D4CE"/>
        </a:lt2>
        <a:accent1>
          <a:srgbClr val="49747D"/>
        </a:accent1>
        <a:accent2>
          <a:srgbClr val="8F9699"/>
        </a:accent2>
        <a:accent3>
          <a:srgbClr val="B3B3B3"/>
        </a:accent3>
        <a:accent4>
          <a:srgbClr val="DADADA"/>
        </a:accent4>
        <a:accent5>
          <a:srgbClr val="B1BCBF"/>
        </a:accent5>
        <a:accent6>
          <a:srgbClr val="81878A"/>
        </a:accent6>
        <a:hlink>
          <a:srgbClr val="8DC4D7"/>
        </a:hlink>
        <a:folHlink>
          <a:srgbClr val="7FB97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4">
        <a:dk1>
          <a:srgbClr val="3A7400"/>
        </a:dk1>
        <a:lt1>
          <a:srgbClr val="FFFFFF"/>
        </a:lt1>
        <a:dk2>
          <a:srgbClr val="2E5C00"/>
        </a:dk2>
        <a:lt2>
          <a:srgbClr val="FFFFFF"/>
        </a:lt2>
        <a:accent1>
          <a:srgbClr val="79CA02"/>
        </a:accent1>
        <a:accent2>
          <a:srgbClr val="008080"/>
        </a:accent2>
        <a:accent3>
          <a:srgbClr val="ADB5AA"/>
        </a:accent3>
        <a:accent4>
          <a:srgbClr val="DADADA"/>
        </a:accent4>
        <a:accent5>
          <a:srgbClr val="BEE1AA"/>
        </a:accent5>
        <a:accent6>
          <a:srgbClr val="007373"/>
        </a:accent6>
        <a:hlink>
          <a:srgbClr val="A8DE0E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5">
        <a:dk1>
          <a:srgbClr val="008885"/>
        </a:dk1>
        <a:lt1>
          <a:srgbClr val="FFFFFF"/>
        </a:lt1>
        <a:dk2>
          <a:srgbClr val="007572"/>
        </a:dk2>
        <a:lt2>
          <a:srgbClr val="FFFF99"/>
        </a:lt2>
        <a:accent1>
          <a:srgbClr val="33CCCC"/>
        </a:accent1>
        <a:accent2>
          <a:srgbClr val="6D6FC7"/>
        </a:accent2>
        <a:accent3>
          <a:srgbClr val="AABDBC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FFFFCC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6">
        <a:dk1>
          <a:srgbClr val="0000AC"/>
        </a:dk1>
        <a:lt1>
          <a:srgbClr val="FFFFFF"/>
        </a:lt1>
        <a:dk2>
          <a:srgbClr val="000086"/>
        </a:dk2>
        <a:lt2>
          <a:srgbClr val="CCFFFF"/>
        </a:lt2>
        <a:accent1>
          <a:srgbClr val="0099FF"/>
        </a:accent1>
        <a:accent2>
          <a:srgbClr val="00B000"/>
        </a:accent2>
        <a:accent3>
          <a:srgbClr val="AAAAC3"/>
        </a:accent3>
        <a:accent4>
          <a:srgbClr val="DADADA"/>
        </a:accent4>
        <a:accent5>
          <a:srgbClr val="AACAFF"/>
        </a:accent5>
        <a:accent6>
          <a:srgbClr val="009F00"/>
        </a:accent6>
        <a:hlink>
          <a:srgbClr val="FFE701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7">
        <a:dk1>
          <a:srgbClr val="7474A2"/>
        </a:dk1>
        <a:lt1>
          <a:srgbClr val="FFFFFF"/>
        </a:lt1>
        <a:dk2>
          <a:srgbClr val="5E5E8E"/>
        </a:dk2>
        <a:lt2>
          <a:srgbClr val="D1D1DF"/>
        </a:lt2>
        <a:accent1>
          <a:srgbClr val="CC66FF"/>
        </a:accent1>
        <a:accent2>
          <a:srgbClr val="6666FF"/>
        </a:accent2>
        <a:accent3>
          <a:srgbClr val="B6B6C6"/>
        </a:accent3>
        <a:accent4>
          <a:srgbClr val="DADADA"/>
        </a:accent4>
        <a:accent5>
          <a:srgbClr val="E2B8FF"/>
        </a:accent5>
        <a:accent6>
          <a:srgbClr val="5C5CE7"/>
        </a:accent6>
        <a:hlink>
          <a:srgbClr val="FFCC99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8">
        <a:dk1>
          <a:srgbClr val="000000"/>
        </a:dk1>
        <a:lt1>
          <a:srgbClr val="D0DAE2"/>
        </a:lt1>
        <a:dk2>
          <a:srgbClr val="000000"/>
        </a:dk2>
        <a:lt2>
          <a:srgbClr val="E7EDF1"/>
        </a:lt2>
        <a:accent1>
          <a:srgbClr val="33CCCC"/>
        </a:accent1>
        <a:accent2>
          <a:srgbClr val="0099CC"/>
        </a:accent2>
        <a:accent3>
          <a:srgbClr val="E4EAEE"/>
        </a:accent3>
        <a:accent4>
          <a:srgbClr val="000000"/>
        </a:accent4>
        <a:accent5>
          <a:srgbClr val="ADE2E2"/>
        </a:accent5>
        <a:accent6>
          <a:srgbClr val="008AB9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t 9">
        <a:dk1>
          <a:srgbClr val="000000"/>
        </a:dk1>
        <a:lt1>
          <a:srgbClr val="FFFFFF"/>
        </a:lt1>
        <a:dk2>
          <a:srgbClr val="000000"/>
        </a:dk2>
        <a:lt2>
          <a:srgbClr val="E6E6E6"/>
        </a:lt2>
        <a:accent1>
          <a:srgbClr val="66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8A8AE7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6334</TotalTime>
  <Words>1134</Words>
  <Application>Microsoft Office PowerPoint</Application>
  <PresentationFormat>On-screen Show (4:3)</PresentationFormat>
  <Paragraphs>120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Roboto</vt:lpstr>
      <vt:lpstr>Tahoma</vt:lpstr>
      <vt:lpstr>Wingdings</vt:lpstr>
      <vt:lpstr>Wingdings 3</vt:lpstr>
      <vt:lpstr>Slit</vt:lpstr>
      <vt:lpstr>Equation</vt:lpstr>
      <vt:lpstr> Технически Университет – София Машиностроителен факултет </vt:lpstr>
      <vt:lpstr>Триене. Сили на триене в кинематичните двоици</vt:lpstr>
      <vt:lpstr>PowerPoint Presentation</vt:lpstr>
      <vt:lpstr>PowerPoint Presentation</vt:lpstr>
      <vt:lpstr>PowerPoint Presentation</vt:lpstr>
      <vt:lpstr>Видове триене в зависимост от вида на относителното движение между телата </vt:lpstr>
      <vt:lpstr>PowerPoint Presentation</vt:lpstr>
      <vt:lpstr>PowerPoint Presentation</vt:lpstr>
      <vt:lpstr>PowerPoint Presentation</vt:lpstr>
      <vt:lpstr>Сили на триене при плъзгаща двоица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Сили на триене при въртяща двоица </vt:lpstr>
      <vt:lpstr>PowerPoint Presentation</vt:lpstr>
      <vt:lpstr>Сили на триене при въртяща двоица </vt:lpstr>
      <vt:lpstr>Триене при търкаляне</vt:lpstr>
      <vt:lpstr>Триене при търкаляне</vt:lpstr>
      <vt:lpstr>Технически Университет – София Машиностроителен факултет Катедра “Прецизна техника и уредостроене”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Toshiba</dc:creator>
  <cp:lastModifiedBy>Vladimir Vasilev Kamenov</cp:lastModifiedBy>
  <cp:revision>774</cp:revision>
  <dcterms:created xsi:type="dcterms:W3CDTF">2016-03-18T09:25:41Z</dcterms:created>
  <dcterms:modified xsi:type="dcterms:W3CDTF">2022-10-19T10:12:12Z</dcterms:modified>
</cp:coreProperties>
</file>